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4.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5.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6.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2" r:id="rId5"/>
    <p:sldMasterId id="2147483771" r:id="rId6"/>
    <p:sldMasterId id="2147483783" r:id="rId7"/>
    <p:sldMasterId id="2147483802" r:id="rId8"/>
    <p:sldMasterId id="2147483814" r:id="rId9"/>
    <p:sldMasterId id="2147483826" r:id="rId10"/>
  </p:sldMasterIdLst>
  <p:notesMasterIdLst>
    <p:notesMasterId r:id="rId60"/>
  </p:notesMasterIdLst>
  <p:sldIdLst>
    <p:sldId id="285" r:id="rId11"/>
    <p:sldId id="292" r:id="rId12"/>
    <p:sldId id="619" r:id="rId13"/>
    <p:sldId id="613" r:id="rId14"/>
    <p:sldId id="612" r:id="rId15"/>
    <p:sldId id="614" r:id="rId16"/>
    <p:sldId id="617" r:id="rId17"/>
    <p:sldId id="580" r:id="rId18"/>
    <p:sldId id="572" r:id="rId19"/>
    <p:sldId id="271" r:id="rId20"/>
    <p:sldId id="276" r:id="rId21"/>
    <p:sldId id="615" r:id="rId22"/>
    <p:sldId id="626" r:id="rId23"/>
    <p:sldId id="616" r:id="rId24"/>
    <p:sldId id="267" r:id="rId25"/>
    <p:sldId id="269" r:id="rId26"/>
    <p:sldId id="274" r:id="rId27"/>
    <p:sldId id="627" r:id="rId28"/>
    <p:sldId id="618" r:id="rId29"/>
    <p:sldId id="424" r:id="rId30"/>
    <p:sldId id="414" r:id="rId31"/>
    <p:sldId id="620" r:id="rId32"/>
    <p:sldId id="543" r:id="rId33"/>
    <p:sldId id="264" r:id="rId34"/>
    <p:sldId id="606" r:id="rId35"/>
    <p:sldId id="265" r:id="rId36"/>
    <p:sldId id="560" r:id="rId37"/>
    <p:sldId id="561" r:id="rId38"/>
    <p:sldId id="260" r:id="rId39"/>
    <p:sldId id="621" r:id="rId40"/>
    <p:sldId id="603" r:id="rId41"/>
    <p:sldId id="622" r:id="rId42"/>
    <p:sldId id="623" r:id="rId43"/>
    <p:sldId id="600" r:id="rId44"/>
    <p:sldId id="407" r:id="rId45"/>
    <p:sldId id="498" r:id="rId46"/>
    <p:sldId id="494" r:id="rId47"/>
    <p:sldId id="499" r:id="rId48"/>
    <p:sldId id="500" r:id="rId49"/>
    <p:sldId id="624" r:id="rId50"/>
    <p:sldId id="523" r:id="rId51"/>
    <p:sldId id="527" r:id="rId52"/>
    <p:sldId id="524" r:id="rId53"/>
    <p:sldId id="526" r:id="rId54"/>
    <p:sldId id="525" r:id="rId55"/>
    <p:sldId id="594" r:id="rId56"/>
    <p:sldId id="595" r:id="rId57"/>
    <p:sldId id="599" r:id="rId58"/>
    <p:sldId id="625" r:id="rId59"/>
  </p:sldIdLst>
  <p:sldSz cx="12192000" cy="6858000"/>
  <p:notesSz cx="6797675" cy="9872663"/>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vild Felling Meyer" initials="IFM" lastIdx="1" clrIdx="0">
    <p:extLst>
      <p:ext uri="{19B8F6BF-5375-455C-9EA6-DF929625EA0E}">
        <p15:presenceInfo xmlns:p15="http://schemas.microsoft.com/office/powerpoint/2012/main" userId="S::inmey@shdir.no::c7382825-2724-4cc6-a2db-5bbce59dff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3115"/>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3" d="100"/>
          <a:sy n="103" d="100"/>
        </p:scale>
        <p:origin x="852"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annekj\AppData\Local\Microsoft\Windows\Temporary%20Internet%20Files\Content.Outlook\ECU1EOYI\BMI%20(00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nekj\AppData\Local\Microsoft\Windows\Temporary%20Internet%20Files\Content.Outlook\ECU1EOYI\BMI%20(00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nnekj\AppData\Local\Microsoft\Windows\Temporary%20Internet%20Files\Content.Outlook\ECU1EOYI\SVD%20-grafer.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kant\med-helsam-u1\annekj\My%20Documents\Aprosjekter\A_GDM_4_NORSKE\MFR\F&#248;dselsvekt%20-%20andel%20med%20h&#248;y.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kant\med-helsam-u1\annekj\My%20Documents\Aprosjekter\A_GDM_4_NORSKE\MFR\Copy%20of%20SVD%20-grafer_AKJ09.02.2018.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kant\med-helsam-u1\annekj\My%20Documents\Aprosjekter\A_GDM_4_NORSKE\MFR\Utvikling%20i%20f&#248;dselsvekt_helseregion_10.02.2018_AK.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kant\med-helsam-u1\annekj\My%20Documents\Aprosjekter\A_GDM_4_NORSKE\MFR\Utvikling%20i%20f&#248;dselsvekt_helseregion_10.02.2018_AK.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kant\med-helsam-u1\annekj\My%20Documents\Aprosjekter\A_GDM_4_NORSKE\MFR\Utvikling%20i%20f&#248;dselsvekt_helseregion_10.02.2018_AK.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nb-NO"/>
              <a:t>Svangerskapsdiabetes – prevalens (%) MFR</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nb-NO"/>
        </a:p>
      </c:txPr>
    </c:title>
    <c:autoTitleDeleted val="0"/>
    <c:plotArea>
      <c:layout/>
      <c:barChart>
        <c:barDir val="bar"/>
        <c:grouping val="clustered"/>
        <c:varyColors val="0"/>
        <c:ser>
          <c:idx val="0"/>
          <c:order val="0"/>
          <c:tx>
            <c:strRef>
              <c:f>'Ark1'!$B$1</c:f>
              <c:strCache>
                <c:ptCount val="1"/>
                <c:pt idx="0">
                  <c:v>MFR 2014</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'Ark1'!$A$2:$A$21</c:f>
              <c:strCache>
                <c:ptCount val="20"/>
                <c:pt idx="0">
                  <c:v>Finnmark</c:v>
                </c:pt>
                <c:pt idx="1">
                  <c:v>Troms</c:v>
                </c:pt>
                <c:pt idx="2">
                  <c:v>Nordland</c:v>
                </c:pt>
                <c:pt idx="3">
                  <c:v>Nord-Trøndelag</c:v>
                </c:pt>
                <c:pt idx="4">
                  <c:v>Sør-Trøndelag</c:v>
                </c:pt>
                <c:pt idx="5">
                  <c:v>Møre og Romsdal</c:v>
                </c:pt>
                <c:pt idx="6">
                  <c:v>Sogn og Fjordane</c:v>
                </c:pt>
                <c:pt idx="7">
                  <c:v>Hordaland</c:v>
                </c:pt>
                <c:pt idx="8">
                  <c:v>Rogaland</c:v>
                </c:pt>
                <c:pt idx="9">
                  <c:v>Vest-Agder</c:v>
                </c:pt>
                <c:pt idx="10">
                  <c:v>Aust-Agder</c:v>
                </c:pt>
                <c:pt idx="11">
                  <c:v>Telemark</c:v>
                </c:pt>
                <c:pt idx="12">
                  <c:v>Vestfold</c:v>
                </c:pt>
                <c:pt idx="13">
                  <c:v>Buskerud</c:v>
                </c:pt>
                <c:pt idx="14">
                  <c:v>Oppland</c:v>
                </c:pt>
                <c:pt idx="15">
                  <c:v>Hedmark</c:v>
                </c:pt>
                <c:pt idx="16">
                  <c:v>Oslo</c:v>
                </c:pt>
                <c:pt idx="17">
                  <c:v>Akershus</c:v>
                </c:pt>
                <c:pt idx="18">
                  <c:v>Østfold</c:v>
                </c:pt>
                <c:pt idx="19">
                  <c:v>Norge</c:v>
                </c:pt>
              </c:strCache>
            </c:strRef>
          </c:cat>
          <c:val>
            <c:numRef>
              <c:f>'Ark1'!$B$2:$B$21</c:f>
              <c:numCache>
                <c:formatCode>General</c:formatCode>
                <c:ptCount val="20"/>
                <c:pt idx="0">
                  <c:v>3.98</c:v>
                </c:pt>
                <c:pt idx="1">
                  <c:v>2.66</c:v>
                </c:pt>
                <c:pt idx="2">
                  <c:v>4.24</c:v>
                </c:pt>
                <c:pt idx="3">
                  <c:v>2.4500000000000002</c:v>
                </c:pt>
                <c:pt idx="4">
                  <c:v>2.33</c:v>
                </c:pt>
                <c:pt idx="5">
                  <c:v>3.1</c:v>
                </c:pt>
                <c:pt idx="6">
                  <c:v>7.88</c:v>
                </c:pt>
                <c:pt idx="7">
                  <c:v>5.55</c:v>
                </c:pt>
                <c:pt idx="8">
                  <c:v>2.46</c:v>
                </c:pt>
                <c:pt idx="9">
                  <c:v>4.92</c:v>
                </c:pt>
                <c:pt idx="10">
                  <c:v>5.0999999999999996</c:v>
                </c:pt>
                <c:pt idx="11">
                  <c:v>3.99</c:v>
                </c:pt>
                <c:pt idx="12">
                  <c:v>2.72</c:v>
                </c:pt>
                <c:pt idx="13">
                  <c:v>5.49</c:v>
                </c:pt>
                <c:pt idx="14">
                  <c:v>2.58</c:v>
                </c:pt>
                <c:pt idx="15">
                  <c:v>3.18</c:v>
                </c:pt>
                <c:pt idx="16">
                  <c:v>3.71</c:v>
                </c:pt>
                <c:pt idx="17">
                  <c:v>3.93</c:v>
                </c:pt>
                <c:pt idx="18">
                  <c:v>3.43</c:v>
                </c:pt>
                <c:pt idx="19">
                  <c:v>3.79</c:v>
                </c:pt>
              </c:numCache>
            </c:numRef>
          </c:val>
          <c:extLst>
            <c:ext xmlns:c16="http://schemas.microsoft.com/office/drawing/2014/chart" uri="{C3380CC4-5D6E-409C-BE32-E72D297353CC}">
              <c16:uniqueId val="{00000000-7132-4D4A-9905-F57DBF42E70E}"/>
            </c:ext>
          </c:extLst>
        </c:ser>
        <c:ser>
          <c:idx val="1"/>
          <c:order val="1"/>
          <c:tx>
            <c:strRef>
              <c:f>'Ark1'!$C$1</c:f>
              <c:strCache>
                <c:ptCount val="1"/>
                <c:pt idx="0">
                  <c:v>MFR 2016</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'Ark1'!$A$2:$A$21</c:f>
              <c:strCache>
                <c:ptCount val="20"/>
                <c:pt idx="0">
                  <c:v>Finnmark</c:v>
                </c:pt>
                <c:pt idx="1">
                  <c:v>Troms</c:v>
                </c:pt>
                <c:pt idx="2">
                  <c:v>Nordland</c:v>
                </c:pt>
                <c:pt idx="3">
                  <c:v>Nord-Trøndelag</c:v>
                </c:pt>
                <c:pt idx="4">
                  <c:v>Sør-Trøndelag</c:v>
                </c:pt>
                <c:pt idx="5">
                  <c:v>Møre og Romsdal</c:v>
                </c:pt>
                <c:pt idx="6">
                  <c:v>Sogn og Fjordane</c:v>
                </c:pt>
                <c:pt idx="7">
                  <c:v>Hordaland</c:v>
                </c:pt>
                <c:pt idx="8">
                  <c:v>Rogaland</c:v>
                </c:pt>
                <c:pt idx="9">
                  <c:v>Vest-Agder</c:v>
                </c:pt>
                <c:pt idx="10">
                  <c:v>Aust-Agder</c:v>
                </c:pt>
                <c:pt idx="11">
                  <c:v>Telemark</c:v>
                </c:pt>
                <c:pt idx="12">
                  <c:v>Vestfold</c:v>
                </c:pt>
                <c:pt idx="13">
                  <c:v>Buskerud</c:v>
                </c:pt>
                <c:pt idx="14">
                  <c:v>Oppland</c:v>
                </c:pt>
                <c:pt idx="15">
                  <c:v>Hedmark</c:v>
                </c:pt>
                <c:pt idx="16">
                  <c:v>Oslo</c:v>
                </c:pt>
                <c:pt idx="17">
                  <c:v>Akershus</c:v>
                </c:pt>
                <c:pt idx="18">
                  <c:v>Østfold</c:v>
                </c:pt>
                <c:pt idx="19">
                  <c:v>Norge</c:v>
                </c:pt>
              </c:strCache>
            </c:strRef>
          </c:cat>
          <c:val>
            <c:numRef>
              <c:f>'Ark1'!$C$2:$C$21</c:f>
              <c:numCache>
                <c:formatCode>General</c:formatCode>
                <c:ptCount val="20"/>
                <c:pt idx="0">
                  <c:v>4.92</c:v>
                </c:pt>
                <c:pt idx="1">
                  <c:v>3.57</c:v>
                </c:pt>
                <c:pt idx="2">
                  <c:v>4.08</c:v>
                </c:pt>
                <c:pt idx="3">
                  <c:v>2.96</c:v>
                </c:pt>
                <c:pt idx="4">
                  <c:v>3.73</c:v>
                </c:pt>
                <c:pt idx="5">
                  <c:v>5.79</c:v>
                </c:pt>
                <c:pt idx="6">
                  <c:v>11.82</c:v>
                </c:pt>
                <c:pt idx="7">
                  <c:v>6.66</c:v>
                </c:pt>
                <c:pt idx="8">
                  <c:v>3.91</c:v>
                </c:pt>
                <c:pt idx="9">
                  <c:v>6.84</c:v>
                </c:pt>
                <c:pt idx="10">
                  <c:v>6.65</c:v>
                </c:pt>
                <c:pt idx="11">
                  <c:v>4.59</c:v>
                </c:pt>
                <c:pt idx="12">
                  <c:v>4.7300000000000004</c:v>
                </c:pt>
                <c:pt idx="13">
                  <c:v>5.16</c:v>
                </c:pt>
                <c:pt idx="14">
                  <c:v>4.74</c:v>
                </c:pt>
                <c:pt idx="15">
                  <c:v>3.89</c:v>
                </c:pt>
                <c:pt idx="16">
                  <c:v>5.18</c:v>
                </c:pt>
                <c:pt idx="17">
                  <c:v>4.45</c:v>
                </c:pt>
                <c:pt idx="18">
                  <c:v>7.24</c:v>
                </c:pt>
                <c:pt idx="19">
                  <c:v>5.15</c:v>
                </c:pt>
              </c:numCache>
            </c:numRef>
          </c:val>
          <c:extLst>
            <c:ext xmlns:c16="http://schemas.microsoft.com/office/drawing/2014/chart" uri="{C3380CC4-5D6E-409C-BE32-E72D297353CC}">
              <c16:uniqueId val="{00000001-7132-4D4A-9905-F57DBF42E70E}"/>
            </c:ext>
          </c:extLst>
        </c:ser>
        <c:dLbls>
          <c:dLblPos val="inEnd"/>
          <c:showLegendKey val="0"/>
          <c:showVal val="1"/>
          <c:showCatName val="0"/>
          <c:showSerName val="0"/>
          <c:showPercent val="0"/>
          <c:showBubbleSize val="0"/>
        </c:dLbls>
        <c:gapWidth val="100"/>
        <c:axId val="512971696"/>
        <c:axId val="512978584"/>
      </c:barChart>
      <c:catAx>
        <c:axId val="512971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nb-NO"/>
          </a:p>
        </c:txPr>
        <c:crossAx val="512978584"/>
        <c:crosses val="autoZero"/>
        <c:auto val="1"/>
        <c:lblAlgn val="ctr"/>
        <c:lblOffset val="100"/>
        <c:noMultiLvlLbl val="0"/>
      </c:catAx>
      <c:valAx>
        <c:axId val="512978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nb-NO"/>
          </a:p>
        </c:txPr>
        <c:crossAx val="51297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rtl="1">
              <a:defRPr sz="1800" b="1" i="0" u="none" strike="noStrike" baseline="0">
                <a:solidFill>
                  <a:srgbClr val="000000"/>
                </a:solidFill>
                <a:latin typeface="Calibri"/>
                <a:ea typeface="Calibri"/>
                <a:cs typeface="Calibri"/>
              </a:defRPr>
            </a:pPr>
            <a:r>
              <a:rPr lang="nb-NO" dirty="0"/>
              <a:t>Andel med overvekt og fedme BMI ≥25 </a:t>
            </a:r>
          </a:p>
        </c:rich>
      </c:tx>
      <c:overlay val="0"/>
      <c:spPr>
        <a:noFill/>
        <a:ln w="25400">
          <a:noFill/>
        </a:ln>
      </c:spPr>
    </c:title>
    <c:autoTitleDeleted val="0"/>
    <c:plotArea>
      <c:layout/>
      <c:barChart>
        <c:barDir val="bar"/>
        <c:grouping val="clustered"/>
        <c:varyColors val="0"/>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dPt>
            <c:idx val="4"/>
            <c:invertIfNegative val="0"/>
            <c:bubble3D val="0"/>
            <c:spPr>
              <a:gradFill rotWithShape="0">
                <a:gsLst>
                  <a:gs pos="0">
                    <a:srgbClr val="9BC1FF"/>
                  </a:gs>
                  <a:gs pos="100000">
                    <a:srgbClr val="3F80CD"/>
                  </a:gs>
                </a:gsLst>
                <a:lin ang="5400000"/>
              </a:gradFill>
              <a:ln w="25400">
                <a:solidFill>
                  <a:srgbClr val="FF0000"/>
                </a:solidFill>
              </a:ln>
              <a:effectLst>
                <a:outerShdw dist="35921" dir="2700000" algn="br">
                  <a:srgbClr val="000000"/>
                </a:outerShdw>
              </a:effectLst>
            </c:spPr>
            <c:extLst>
              <c:ext xmlns:c16="http://schemas.microsoft.com/office/drawing/2014/chart" uri="{C3380CC4-5D6E-409C-BE32-E72D297353CC}">
                <c16:uniqueId val="{00000003-AF5D-4B1D-9A33-20D78665DDBF}"/>
              </c:ext>
            </c:extLst>
          </c:dPt>
          <c:dPt>
            <c:idx val="11"/>
            <c:invertIfNegative val="0"/>
            <c:bubble3D val="0"/>
            <c:spPr>
              <a:gradFill rotWithShape="0">
                <a:gsLst>
                  <a:gs pos="0">
                    <a:srgbClr val="9BC1FF"/>
                  </a:gs>
                  <a:gs pos="100000">
                    <a:srgbClr val="3F80CD"/>
                  </a:gs>
                </a:gsLst>
                <a:lin ang="5400000"/>
              </a:gradFill>
              <a:ln w="25400">
                <a:solidFill>
                  <a:srgbClr val="FF0000"/>
                </a:solidFill>
              </a:ln>
              <a:effectLst>
                <a:outerShdw dist="35921" dir="2700000" algn="br">
                  <a:srgbClr val="000000"/>
                </a:outerShdw>
              </a:effectLst>
            </c:spPr>
            <c:extLst>
              <c:ext xmlns:c16="http://schemas.microsoft.com/office/drawing/2014/chart" uri="{C3380CC4-5D6E-409C-BE32-E72D297353CC}">
                <c16:uniqueId val="{00000004-AF5D-4B1D-9A33-20D78665DDBF}"/>
              </c:ext>
            </c:extLst>
          </c:dPt>
          <c:dPt>
            <c:idx val="13"/>
            <c:invertIfNegative val="0"/>
            <c:bubble3D val="0"/>
            <c:spPr>
              <a:gradFill rotWithShape="0">
                <a:gsLst>
                  <a:gs pos="0">
                    <a:srgbClr val="9BC1FF"/>
                  </a:gs>
                  <a:gs pos="100000">
                    <a:srgbClr val="3F80CD"/>
                  </a:gs>
                </a:gsLst>
                <a:lin ang="5400000"/>
              </a:gradFill>
              <a:ln w="25400">
                <a:solidFill>
                  <a:srgbClr val="FF0000"/>
                </a:solidFill>
              </a:ln>
              <a:effectLst>
                <a:outerShdw dist="35921" dir="2700000" algn="br">
                  <a:srgbClr val="000000"/>
                </a:outerShdw>
              </a:effectLst>
            </c:spPr>
            <c:extLst>
              <c:ext xmlns:c16="http://schemas.microsoft.com/office/drawing/2014/chart" uri="{C3380CC4-5D6E-409C-BE32-E72D297353CC}">
                <c16:uniqueId val="{00000001-AF5D-4B1D-9A33-20D78665DDBF}"/>
              </c:ext>
            </c:extLst>
          </c:dPt>
          <c:dPt>
            <c:idx val="15"/>
            <c:invertIfNegative val="0"/>
            <c:bubble3D val="0"/>
            <c:spPr>
              <a:gradFill rotWithShape="0">
                <a:gsLst>
                  <a:gs pos="0">
                    <a:srgbClr val="9BC1FF"/>
                  </a:gs>
                  <a:gs pos="100000">
                    <a:srgbClr val="3F80CD"/>
                  </a:gs>
                </a:gsLst>
                <a:lin ang="5400000"/>
              </a:gradFill>
              <a:ln w="25400">
                <a:solidFill>
                  <a:srgbClr val="FF0000"/>
                </a:solidFill>
              </a:ln>
              <a:effectLst>
                <a:outerShdw dist="35921" dir="2700000" algn="br">
                  <a:srgbClr val="000000"/>
                </a:outerShdw>
              </a:effectLst>
            </c:spPr>
            <c:extLst>
              <c:ext xmlns:c16="http://schemas.microsoft.com/office/drawing/2014/chart" uri="{C3380CC4-5D6E-409C-BE32-E72D297353CC}">
                <c16:uniqueId val="{00000000-AF5D-4B1D-9A33-20D78665DDBF}"/>
              </c:ext>
            </c:extLst>
          </c:dPt>
          <c:dPt>
            <c:idx val="16"/>
            <c:invertIfNegative val="0"/>
            <c:bubble3D val="0"/>
            <c:spPr>
              <a:gradFill rotWithShape="0">
                <a:gsLst>
                  <a:gs pos="0">
                    <a:srgbClr val="9BC1FF"/>
                  </a:gs>
                  <a:gs pos="100000">
                    <a:srgbClr val="3F80CD"/>
                  </a:gs>
                </a:gsLst>
                <a:lin ang="5400000"/>
              </a:gradFill>
              <a:ln w="25400">
                <a:solidFill>
                  <a:srgbClr val="FF0000"/>
                </a:solidFill>
              </a:ln>
              <a:effectLst>
                <a:outerShdw dist="35921" dir="2700000" algn="br">
                  <a:srgbClr val="000000"/>
                </a:outerShdw>
              </a:effectLst>
            </c:spPr>
            <c:extLst>
              <c:ext xmlns:c16="http://schemas.microsoft.com/office/drawing/2014/chart" uri="{C3380CC4-5D6E-409C-BE32-E72D297353CC}">
                <c16:uniqueId val="{00000002-AF5D-4B1D-9A33-20D78665DDBF}"/>
              </c:ext>
            </c:extLst>
          </c:dPt>
          <c:dLbls>
            <c:spPr>
              <a:noFill/>
              <a:ln w="25400">
                <a:noFill/>
              </a:ln>
            </c:spPr>
            <c:txPr>
              <a:bodyPr wrap="square" lIns="38100" tIns="19050" rIns="38100" bIns="19050" anchor="ctr">
                <a:spAutoFit/>
              </a:bodyPr>
              <a:lstStyle/>
              <a:p>
                <a:pPr algn="ctr" rtl="1">
                  <a:defRPr sz="1000" b="0" i="0" u="none" strike="noStrike" baseline="0">
                    <a:solidFill>
                      <a:srgbClr val="000000"/>
                    </a:solidFill>
                    <a:latin typeface="Calibri"/>
                    <a:ea typeface="Calibri"/>
                    <a:cs typeface="Calibri"/>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'C:\Users\macbookpro\Downloads\[1517998123801.xls]Sheet 0'!$A$8:$A$27</c:f>
              <c:strCache>
                <c:ptCount val="20"/>
                <c:pt idx="0">
                  <c:v>Norge</c:v>
                </c:pt>
                <c:pt idx="1">
                  <c:v>Østfold</c:v>
                </c:pt>
                <c:pt idx="2">
                  <c:v>Akershus</c:v>
                </c:pt>
                <c:pt idx="3">
                  <c:v>Oslo</c:v>
                </c:pt>
                <c:pt idx="4">
                  <c:v>Hedmark</c:v>
                </c:pt>
                <c:pt idx="5">
                  <c:v>Oppland</c:v>
                </c:pt>
                <c:pt idx="6">
                  <c:v>Buskerud</c:v>
                </c:pt>
                <c:pt idx="7">
                  <c:v>Vestfold</c:v>
                </c:pt>
                <c:pt idx="8">
                  <c:v>Telemark</c:v>
                </c:pt>
                <c:pt idx="9">
                  <c:v>Aust-Agder</c:v>
                </c:pt>
                <c:pt idx="10">
                  <c:v>Vest-Agder</c:v>
                </c:pt>
                <c:pt idx="11">
                  <c:v>Rogaland</c:v>
                </c:pt>
                <c:pt idx="12">
                  <c:v>Hordaland</c:v>
                </c:pt>
                <c:pt idx="13">
                  <c:v>Sogn og Fjordane</c:v>
                </c:pt>
                <c:pt idx="14">
                  <c:v>Møre og Romsdal</c:v>
                </c:pt>
                <c:pt idx="15">
                  <c:v>Sør-Trøndelag</c:v>
                </c:pt>
                <c:pt idx="16">
                  <c:v>Nord-Trøndelag</c:v>
                </c:pt>
                <c:pt idx="17">
                  <c:v>Nordland</c:v>
                </c:pt>
                <c:pt idx="18">
                  <c:v>Troms</c:v>
                </c:pt>
                <c:pt idx="19">
                  <c:v>Finnmark</c:v>
                </c:pt>
              </c:strCache>
            </c:strRef>
          </c:cat>
          <c:val>
            <c:numRef>
              <c:f>'C:\Users\macbookpro\Downloads\[1517998123801.xls]Sheet 0'!$B$8:$B$27</c:f>
              <c:numCache>
                <c:formatCode>General</c:formatCode>
                <c:ptCount val="20"/>
                <c:pt idx="0">
                  <c:v>33.700000000000003</c:v>
                </c:pt>
                <c:pt idx="1">
                  <c:v>38.6</c:v>
                </c:pt>
                <c:pt idx="2">
                  <c:v>32</c:v>
                </c:pt>
                <c:pt idx="3">
                  <c:v>24.1</c:v>
                </c:pt>
                <c:pt idx="4">
                  <c:v>41.2</c:v>
                </c:pt>
                <c:pt idx="5">
                  <c:v>42</c:v>
                </c:pt>
                <c:pt idx="6">
                  <c:v>35.5</c:v>
                </c:pt>
                <c:pt idx="7">
                  <c:v>36.700000000000003</c:v>
                </c:pt>
                <c:pt idx="8">
                  <c:v>40</c:v>
                </c:pt>
                <c:pt idx="9">
                  <c:v>34.9</c:v>
                </c:pt>
                <c:pt idx="10">
                  <c:v>32.299999999999997</c:v>
                </c:pt>
                <c:pt idx="11">
                  <c:v>32.200000000000003</c:v>
                </c:pt>
                <c:pt idx="12">
                  <c:v>34.6</c:v>
                </c:pt>
                <c:pt idx="13">
                  <c:v>35.5</c:v>
                </c:pt>
                <c:pt idx="14">
                  <c:v>36.1</c:v>
                </c:pt>
                <c:pt idx="15">
                  <c:v>35.700000000000003</c:v>
                </c:pt>
                <c:pt idx="16">
                  <c:v>43.3</c:v>
                </c:pt>
                <c:pt idx="17">
                  <c:v>42.2</c:v>
                </c:pt>
                <c:pt idx="18">
                  <c:v>40.200000000000003</c:v>
                </c:pt>
                <c:pt idx="19">
                  <c:v>40</c:v>
                </c:pt>
              </c:numCache>
            </c:numRef>
          </c:val>
          <c:extLst>
            <c:ext xmlns:c16="http://schemas.microsoft.com/office/drawing/2014/chart" uri="{C3380CC4-5D6E-409C-BE32-E72D297353CC}">
              <c16:uniqueId val="{00000000-21BA-4F78-AAF9-E059CB0295AB}"/>
            </c:ext>
          </c:extLst>
        </c:ser>
        <c:dLbls>
          <c:showLegendKey val="0"/>
          <c:showVal val="0"/>
          <c:showCatName val="0"/>
          <c:showSerName val="0"/>
          <c:showPercent val="0"/>
          <c:showBubbleSize val="0"/>
        </c:dLbls>
        <c:gapWidth val="150"/>
        <c:overlap val="-25"/>
        <c:axId val="440040616"/>
        <c:axId val="1"/>
      </c:barChart>
      <c:catAx>
        <c:axId val="440040616"/>
        <c:scaling>
          <c:orientation val="minMax"/>
        </c:scaling>
        <c:delete val="0"/>
        <c:axPos val="l"/>
        <c:numFmt formatCode="General" sourceLinked="1"/>
        <c:majorTickMark val="none"/>
        <c:minorTickMark val="none"/>
        <c:tickLblPos val="nextTo"/>
        <c:spPr>
          <a:ln w="3175">
            <a:solidFill>
              <a:srgbClr val="808080"/>
            </a:solidFill>
            <a:prstDash val="solid"/>
          </a:ln>
        </c:spPr>
        <c:crossAx val="1"/>
        <c:crosses val="autoZero"/>
        <c:auto val="1"/>
        <c:lblAlgn val="ctr"/>
        <c:lblOffset val="100"/>
        <c:noMultiLvlLbl val="0"/>
      </c:catAx>
      <c:valAx>
        <c:axId val="1"/>
        <c:scaling>
          <c:orientation val="minMax"/>
        </c:scaling>
        <c:delete val="1"/>
        <c:axPos val="b"/>
        <c:numFmt formatCode="General" sourceLinked="1"/>
        <c:majorTickMark val="out"/>
        <c:minorTickMark val="none"/>
        <c:tickLblPos val="nextTo"/>
        <c:crossAx val="440040616"/>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lgn="ctr" rtl="1">
              <a:defRPr sz="1800" b="1" i="0" u="none" strike="noStrike" baseline="0">
                <a:solidFill>
                  <a:srgbClr val="000000"/>
                </a:solidFill>
                <a:latin typeface="Calibri"/>
                <a:ea typeface="Calibri"/>
                <a:cs typeface="Calibri"/>
              </a:defRPr>
            </a:pPr>
            <a:r>
              <a:rPr lang="nb-NO" dirty="0"/>
              <a:t>Andel med BMI ≥ 30</a:t>
            </a:r>
          </a:p>
        </c:rich>
      </c:tx>
      <c:overlay val="0"/>
      <c:spPr>
        <a:noFill/>
        <a:ln w="25400">
          <a:noFill/>
        </a:ln>
      </c:spPr>
    </c:title>
    <c:autoTitleDeleted val="0"/>
    <c:plotArea>
      <c:layout/>
      <c:barChart>
        <c:barDir val="bar"/>
        <c:grouping val="clustered"/>
        <c:varyColors val="0"/>
        <c:ser>
          <c:idx val="0"/>
          <c:order val="0"/>
          <c:spPr>
            <a:solidFill>
              <a:srgbClr val="616161"/>
            </a:solidFill>
            <a:ln w="3175">
              <a:solidFill>
                <a:srgbClr val="333333"/>
              </a:solidFill>
              <a:prstDash val="solid"/>
            </a:ln>
          </c:spPr>
          <c:invertIfNegative val="0"/>
          <c:dLbls>
            <c:spPr>
              <a:noFill/>
              <a:ln w="25400">
                <a:noFill/>
              </a:ln>
            </c:spPr>
            <c:txPr>
              <a:bodyPr wrap="square" lIns="38100" tIns="19050" rIns="38100" bIns="19050" anchor="ctr">
                <a:spAutoFit/>
              </a:bodyPr>
              <a:lstStyle/>
              <a:p>
                <a:pPr algn="ctr" rtl="1">
                  <a:defRPr sz="1000" b="0" i="0" u="none" strike="noStrike" baseline="0">
                    <a:solidFill>
                      <a:srgbClr val="000000"/>
                    </a:solidFill>
                    <a:latin typeface="Calibri"/>
                    <a:ea typeface="Calibri"/>
                    <a:cs typeface="Calibri"/>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'[BMI (002).xls]Sheet 0'!$A$6:$A$25</c:f>
              <c:strCache>
                <c:ptCount val="20"/>
                <c:pt idx="0">
                  <c:v>Norge</c:v>
                </c:pt>
                <c:pt idx="1">
                  <c:v>Østfold</c:v>
                </c:pt>
                <c:pt idx="2">
                  <c:v>Akershus</c:v>
                </c:pt>
                <c:pt idx="3">
                  <c:v>Oslo</c:v>
                </c:pt>
                <c:pt idx="4">
                  <c:v>Hedmark</c:v>
                </c:pt>
                <c:pt idx="5">
                  <c:v>Oppland</c:v>
                </c:pt>
                <c:pt idx="6">
                  <c:v>Buskerud</c:v>
                </c:pt>
                <c:pt idx="7">
                  <c:v>Vestfold</c:v>
                </c:pt>
                <c:pt idx="8">
                  <c:v>Telemark</c:v>
                </c:pt>
                <c:pt idx="9">
                  <c:v>Aust-Agder</c:v>
                </c:pt>
                <c:pt idx="10">
                  <c:v>Vest-Agder</c:v>
                </c:pt>
                <c:pt idx="11">
                  <c:v>Rogaland</c:v>
                </c:pt>
                <c:pt idx="12">
                  <c:v>Hordaland</c:v>
                </c:pt>
                <c:pt idx="13">
                  <c:v>Sogn og Fjordane</c:v>
                </c:pt>
                <c:pt idx="14">
                  <c:v>Møre og Romsdal</c:v>
                </c:pt>
                <c:pt idx="15">
                  <c:v>Sør-Trøndelag</c:v>
                </c:pt>
                <c:pt idx="16">
                  <c:v>Nord-Trøndelag</c:v>
                </c:pt>
                <c:pt idx="17">
                  <c:v>Nordland</c:v>
                </c:pt>
                <c:pt idx="18">
                  <c:v>Troms</c:v>
                </c:pt>
                <c:pt idx="19">
                  <c:v>Finnmark</c:v>
                </c:pt>
              </c:strCache>
            </c:strRef>
          </c:cat>
          <c:val>
            <c:numRef>
              <c:f>'[BMI (002).xls]Sheet 0'!$K$6:$K$25</c:f>
              <c:numCache>
                <c:formatCode>General</c:formatCode>
                <c:ptCount val="20"/>
                <c:pt idx="0">
                  <c:v>11.8</c:v>
                </c:pt>
                <c:pt idx="1">
                  <c:v>14.4</c:v>
                </c:pt>
                <c:pt idx="2">
                  <c:v>10.5</c:v>
                </c:pt>
                <c:pt idx="3">
                  <c:v>6.6</c:v>
                </c:pt>
                <c:pt idx="4">
                  <c:v>16.8</c:v>
                </c:pt>
                <c:pt idx="5">
                  <c:v>17</c:v>
                </c:pt>
                <c:pt idx="6">
                  <c:v>12.8</c:v>
                </c:pt>
                <c:pt idx="7">
                  <c:v>14.1</c:v>
                </c:pt>
                <c:pt idx="8">
                  <c:v>15.1</c:v>
                </c:pt>
                <c:pt idx="9">
                  <c:v>11.9</c:v>
                </c:pt>
                <c:pt idx="10">
                  <c:v>11.6</c:v>
                </c:pt>
                <c:pt idx="11">
                  <c:v>10.1</c:v>
                </c:pt>
                <c:pt idx="12">
                  <c:v>12</c:v>
                </c:pt>
                <c:pt idx="13">
                  <c:v>13.8</c:v>
                </c:pt>
                <c:pt idx="14">
                  <c:v>12.9</c:v>
                </c:pt>
                <c:pt idx="15">
                  <c:v>13.4</c:v>
                </c:pt>
                <c:pt idx="16">
                  <c:v>17.7</c:v>
                </c:pt>
                <c:pt idx="17">
                  <c:v>17</c:v>
                </c:pt>
                <c:pt idx="18">
                  <c:v>16.5</c:v>
                </c:pt>
                <c:pt idx="19">
                  <c:v>14.8</c:v>
                </c:pt>
              </c:numCache>
            </c:numRef>
          </c:val>
          <c:extLst>
            <c:ext xmlns:c16="http://schemas.microsoft.com/office/drawing/2014/chart" uri="{C3380CC4-5D6E-409C-BE32-E72D297353CC}">
              <c16:uniqueId val="{00000000-4510-4C5B-9969-DF6D71348CD6}"/>
            </c:ext>
          </c:extLst>
        </c:ser>
        <c:dLbls>
          <c:showLegendKey val="0"/>
          <c:showVal val="0"/>
          <c:showCatName val="0"/>
          <c:showSerName val="0"/>
          <c:showPercent val="0"/>
          <c:showBubbleSize val="0"/>
        </c:dLbls>
        <c:gapWidth val="150"/>
        <c:overlap val="-25"/>
        <c:axId val="429545600"/>
        <c:axId val="1"/>
      </c:barChart>
      <c:catAx>
        <c:axId val="429545600"/>
        <c:scaling>
          <c:orientation val="minMax"/>
        </c:scaling>
        <c:delete val="0"/>
        <c:axPos val="l"/>
        <c:numFmt formatCode="General" sourceLinked="1"/>
        <c:majorTickMark val="none"/>
        <c:minorTickMark val="none"/>
        <c:tickLblPos val="nextTo"/>
        <c:spPr>
          <a:ln w="3175">
            <a:solidFill>
              <a:srgbClr val="808080"/>
            </a:solidFill>
            <a:prstDash val="solid"/>
          </a:ln>
        </c:spPr>
        <c:crossAx val="1"/>
        <c:crosses val="autoZero"/>
        <c:auto val="1"/>
        <c:lblAlgn val="ctr"/>
        <c:lblOffset val="100"/>
        <c:noMultiLvlLbl val="0"/>
      </c:catAx>
      <c:valAx>
        <c:axId val="1"/>
        <c:scaling>
          <c:orientation val="minMax"/>
        </c:scaling>
        <c:delete val="1"/>
        <c:axPos val="b"/>
        <c:numFmt formatCode="General" sourceLinked="1"/>
        <c:majorTickMark val="out"/>
        <c:minorTickMark val="none"/>
        <c:tickLblPos val="nextTo"/>
        <c:crossAx val="429545600"/>
        <c:crosses val="autoZero"/>
        <c:crossBetween val="between"/>
      </c:valAx>
      <c:spPr>
        <a:no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7125995548978185"/>
          <c:y val="2.7261462205700124E-2"/>
          <c:w val="0.81152340175555526"/>
          <c:h val="0.94547707558859972"/>
        </c:manualLayout>
      </c:layout>
      <c:barChart>
        <c:barDir val="bar"/>
        <c:grouping val="clustered"/>
        <c:varyColors val="0"/>
        <c:ser>
          <c:idx val="0"/>
          <c:order val="0"/>
          <c:spPr>
            <a:solidFill>
              <a:srgbClr val="A6A6A6"/>
            </a:solidFill>
            <a:ln w="25400">
              <a:noFill/>
            </a:ln>
            <a:effectLst>
              <a:outerShdw dist="35921" dir="2700000" algn="br">
                <a:srgbClr val="000000"/>
              </a:outerShdw>
            </a:effectLst>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'[SVD -grafer.xls]Sheet 0'!$A$6:$A$25</c:f>
              <c:strCache>
                <c:ptCount val="20"/>
                <c:pt idx="0">
                  <c:v>Norge</c:v>
                </c:pt>
                <c:pt idx="1">
                  <c:v>Østfold</c:v>
                </c:pt>
                <c:pt idx="2">
                  <c:v>Akershus</c:v>
                </c:pt>
                <c:pt idx="3">
                  <c:v>Oslo</c:v>
                </c:pt>
                <c:pt idx="4">
                  <c:v>Hedmark</c:v>
                </c:pt>
                <c:pt idx="5">
                  <c:v>Oppland</c:v>
                </c:pt>
                <c:pt idx="6">
                  <c:v>Buskerud</c:v>
                </c:pt>
                <c:pt idx="7">
                  <c:v>Vestfold</c:v>
                </c:pt>
                <c:pt idx="8">
                  <c:v>Telemark</c:v>
                </c:pt>
                <c:pt idx="9">
                  <c:v>Aust-Agder</c:v>
                </c:pt>
                <c:pt idx="10">
                  <c:v>Vest-Agder</c:v>
                </c:pt>
                <c:pt idx="11">
                  <c:v>Rogaland</c:v>
                </c:pt>
                <c:pt idx="12">
                  <c:v>Hordaland</c:v>
                </c:pt>
                <c:pt idx="13">
                  <c:v>Sogn og Fjordane</c:v>
                </c:pt>
                <c:pt idx="14">
                  <c:v>Møre og Romsdal</c:v>
                </c:pt>
                <c:pt idx="15">
                  <c:v>Sør-Trøndelag</c:v>
                </c:pt>
                <c:pt idx="16">
                  <c:v>Nord-Trøndelag</c:v>
                </c:pt>
                <c:pt idx="17">
                  <c:v>Nordland</c:v>
                </c:pt>
                <c:pt idx="18">
                  <c:v>Troms</c:v>
                </c:pt>
                <c:pt idx="19">
                  <c:v>Finnmark</c:v>
                </c:pt>
              </c:strCache>
            </c:strRef>
          </c:cat>
          <c:val>
            <c:numRef>
              <c:f>'[SVD -grafer.xls]Sheet 0'!$L$6:$L$25</c:f>
              <c:numCache>
                <c:formatCode>General</c:formatCode>
                <c:ptCount val="20"/>
                <c:pt idx="0">
                  <c:v>5.15</c:v>
                </c:pt>
                <c:pt idx="1">
                  <c:v>7.24</c:v>
                </c:pt>
                <c:pt idx="2">
                  <c:v>4.45</c:v>
                </c:pt>
                <c:pt idx="3">
                  <c:v>5.18</c:v>
                </c:pt>
                <c:pt idx="4">
                  <c:v>3.89</c:v>
                </c:pt>
                <c:pt idx="5">
                  <c:v>4.74</c:v>
                </c:pt>
                <c:pt idx="6">
                  <c:v>5.16</c:v>
                </c:pt>
                <c:pt idx="7">
                  <c:v>4.7300000000000004</c:v>
                </c:pt>
                <c:pt idx="8">
                  <c:v>4.59</c:v>
                </c:pt>
                <c:pt idx="9">
                  <c:v>6.65</c:v>
                </c:pt>
                <c:pt idx="10">
                  <c:v>6.84</c:v>
                </c:pt>
                <c:pt idx="11">
                  <c:v>3.91</c:v>
                </c:pt>
                <c:pt idx="12">
                  <c:v>6.66</c:v>
                </c:pt>
                <c:pt idx="13">
                  <c:v>11.82</c:v>
                </c:pt>
                <c:pt idx="14">
                  <c:v>5.79</c:v>
                </c:pt>
                <c:pt idx="15">
                  <c:v>3.73</c:v>
                </c:pt>
                <c:pt idx="16">
                  <c:v>2.96</c:v>
                </c:pt>
                <c:pt idx="17">
                  <c:v>4.08</c:v>
                </c:pt>
                <c:pt idx="18">
                  <c:v>3.57</c:v>
                </c:pt>
                <c:pt idx="19">
                  <c:v>4.92</c:v>
                </c:pt>
              </c:numCache>
            </c:numRef>
          </c:val>
          <c:extLst>
            <c:ext xmlns:c16="http://schemas.microsoft.com/office/drawing/2014/chart" uri="{C3380CC4-5D6E-409C-BE32-E72D297353CC}">
              <c16:uniqueId val="{00000000-8272-4D6B-912A-19386B16A31F}"/>
            </c:ext>
          </c:extLst>
        </c:ser>
        <c:dLbls>
          <c:showLegendKey val="0"/>
          <c:showVal val="0"/>
          <c:showCatName val="0"/>
          <c:showSerName val="0"/>
          <c:showPercent val="0"/>
          <c:showBubbleSize val="0"/>
        </c:dLbls>
        <c:gapWidth val="150"/>
        <c:overlap val="-25"/>
        <c:axId val="216456904"/>
        <c:axId val="1"/>
      </c:barChart>
      <c:catAx>
        <c:axId val="216456904"/>
        <c:scaling>
          <c:orientation val="minMax"/>
        </c:scaling>
        <c:delete val="0"/>
        <c:axPos val="l"/>
        <c:numFmt formatCode="General" sourceLinked="1"/>
        <c:majorTickMark val="none"/>
        <c:minorTickMark val="none"/>
        <c:tickLblPos val="nextTo"/>
        <c:spPr>
          <a:ln w="3175">
            <a:solidFill>
              <a:srgbClr val="808080"/>
            </a:solidFill>
            <a:prstDash val="solid"/>
          </a:ln>
        </c:spPr>
        <c:crossAx val="1"/>
        <c:crosses val="autoZero"/>
        <c:auto val="1"/>
        <c:lblAlgn val="ctr"/>
        <c:lblOffset val="100"/>
        <c:noMultiLvlLbl val="0"/>
      </c:catAx>
      <c:valAx>
        <c:axId val="1"/>
        <c:scaling>
          <c:orientation val="minMax"/>
        </c:scaling>
        <c:delete val="1"/>
        <c:axPos val="b"/>
        <c:numFmt formatCode="General" sourceLinked="1"/>
        <c:majorTickMark val="out"/>
        <c:minorTickMark val="none"/>
        <c:tickLblPos val="nextTo"/>
        <c:crossAx val="216456904"/>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barChart>
        <c:barDir val="bar"/>
        <c:grouping val="clustered"/>
        <c:varyColors val="0"/>
        <c:ser>
          <c:idx val="0"/>
          <c:order val="0"/>
          <c:spPr>
            <a:solidFill>
              <a:srgbClr val="616161"/>
            </a:solidFill>
            <a:ln w="3175">
              <a:solidFill>
                <a:srgbClr val="333333"/>
              </a:solidFill>
              <a:prstDash val="solid"/>
            </a:ln>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'[BMI.xls]Sheet 0'!$A$6:$A$25</c:f>
              <c:strCache>
                <c:ptCount val="20"/>
                <c:pt idx="0">
                  <c:v>Norge</c:v>
                </c:pt>
                <c:pt idx="1">
                  <c:v>Østfold</c:v>
                </c:pt>
                <c:pt idx="2">
                  <c:v>Akershus</c:v>
                </c:pt>
                <c:pt idx="3">
                  <c:v>Oslo</c:v>
                </c:pt>
                <c:pt idx="4">
                  <c:v>Hedmark</c:v>
                </c:pt>
                <c:pt idx="5">
                  <c:v>Oppland</c:v>
                </c:pt>
                <c:pt idx="6">
                  <c:v>Buskerud</c:v>
                </c:pt>
                <c:pt idx="7">
                  <c:v>Vestfold</c:v>
                </c:pt>
                <c:pt idx="8">
                  <c:v>Telemark</c:v>
                </c:pt>
                <c:pt idx="9">
                  <c:v>Aust-Agder</c:v>
                </c:pt>
                <c:pt idx="10">
                  <c:v>Vest-Agder</c:v>
                </c:pt>
                <c:pt idx="11">
                  <c:v>Rogaland</c:v>
                </c:pt>
                <c:pt idx="12">
                  <c:v>Hordaland</c:v>
                </c:pt>
                <c:pt idx="13">
                  <c:v>Sogn og Fjordane</c:v>
                </c:pt>
                <c:pt idx="14">
                  <c:v>Møre og Romsdal</c:v>
                </c:pt>
                <c:pt idx="15">
                  <c:v>Sør-Trøndelag</c:v>
                </c:pt>
                <c:pt idx="16">
                  <c:v>Nord-Trøndelag</c:v>
                </c:pt>
                <c:pt idx="17">
                  <c:v>Nordland</c:v>
                </c:pt>
                <c:pt idx="18">
                  <c:v>Troms</c:v>
                </c:pt>
                <c:pt idx="19">
                  <c:v>Finnmark</c:v>
                </c:pt>
              </c:strCache>
            </c:strRef>
          </c:cat>
          <c:val>
            <c:numRef>
              <c:f>'[BMI.xls]Sheet 0'!$K$6:$K$25</c:f>
              <c:numCache>
                <c:formatCode>General</c:formatCode>
                <c:ptCount val="20"/>
                <c:pt idx="0">
                  <c:v>11.8</c:v>
                </c:pt>
                <c:pt idx="1">
                  <c:v>14.4</c:v>
                </c:pt>
                <c:pt idx="2">
                  <c:v>10.5</c:v>
                </c:pt>
                <c:pt idx="3">
                  <c:v>6.6</c:v>
                </c:pt>
                <c:pt idx="4">
                  <c:v>16.8</c:v>
                </c:pt>
                <c:pt idx="5">
                  <c:v>17</c:v>
                </c:pt>
                <c:pt idx="6">
                  <c:v>12.8</c:v>
                </c:pt>
                <c:pt idx="7">
                  <c:v>14.1</c:v>
                </c:pt>
                <c:pt idx="8">
                  <c:v>15.1</c:v>
                </c:pt>
                <c:pt idx="9">
                  <c:v>11.9</c:v>
                </c:pt>
                <c:pt idx="10">
                  <c:v>11.6</c:v>
                </c:pt>
                <c:pt idx="11">
                  <c:v>10.1</c:v>
                </c:pt>
                <c:pt idx="12">
                  <c:v>12</c:v>
                </c:pt>
                <c:pt idx="13">
                  <c:v>13.8</c:v>
                </c:pt>
                <c:pt idx="14">
                  <c:v>12.9</c:v>
                </c:pt>
                <c:pt idx="15">
                  <c:v>13.4</c:v>
                </c:pt>
                <c:pt idx="16">
                  <c:v>17.7</c:v>
                </c:pt>
                <c:pt idx="17">
                  <c:v>17</c:v>
                </c:pt>
                <c:pt idx="18">
                  <c:v>16.5</c:v>
                </c:pt>
                <c:pt idx="19">
                  <c:v>14.8</c:v>
                </c:pt>
              </c:numCache>
            </c:numRef>
          </c:val>
          <c:extLst>
            <c:ext xmlns:c16="http://schemas.microsoft.com/office/drawing/2014/chart" uri="{C3380CC4-5D6E-409C-BE32-E72D297353CC}">
              <c16:uniqueId val="{00000000-800B-4A6A-B60F-6A0E6930DF73}"/>
            </c:ext>
          </c:extLst>
        </c:ser>
        <c:dLbls>
          <c:showLegendKey val="0"/>
          <c:showVal val="0"/>
          <c:showCatName val="0"/>
          <c:showSerName val="0"/>
          <c:showPercent val="0"/>
          <c:showBubbleSize val="0"/>
        </c:dLbls>
        <c:gapWidth val="150"/>
        <c:overlap val="-25"/>
        <c:axId val="643130528"/>
        <c:axId val="1"/>
      </c:barChart>
      <c:catAx>
        <c:axId val="643130528"/>
        <c:scaling>
          <c:orientation val="minMax"/>
        </c:scaling>
        <c:delete val="0"/>
        <c:axPos val="l"/>
        <c:numFmt formatCode="General" sourceLinked="1"/>
        <c:majorTickMark val="none"/>
        <c:minorTickMark val="none"/>
        <c:tickLblPos val="nextTo"/>
        <c:spPr>
          <a:ln w="3175">
            <a:solidFill>
              <a:srgbClr val="808080"/>
            </a:solidFill>
            <a:prstDash val="solid"/>
          </a:ln>
        </c:spPr>
        <c:crossAx val="1"/>
        <c:crosses val="autoZero"/>
        <c:auto val="1"/>
        <c:lblAlgn val="ctr"/>
        <c:lblOffset val="100"/>
        <c:noMultiLvlLbl val="0"/>
      </c:catAx>
      <c:valAx>
        <c:axId val="1"/>
        <c:scaling>
          <c:orientation val="minMax"/>
        </c:scaling>
        <c:delete val="1"/>
        <c:axPos val="b"/>
        <c:numFmt formatCode="General" sourceLinked="1"/>
        <c:majorTickMark val="out"/>
        <c:minorTickMark val="none"/>
        <c:tickLblPos val="nextTo"/>
        <c:crossAx val="643130528"/>
        <c:crosses val="autoZero"/>
        <c:crossBetween val="between"/>
      </c:valAx>
      <c:spPr>
        <a:solidFill>
          <a:srgbClr val="E7E7E7"/>
        </a:solidFill>
        <a:ln w="25400">
          <a:noFill/>
        </a:ln>
      </c:spPr>
    </c:plotArea>
    <c:plotVisOnly val="1"/>
    <c:dispBlanksAs val="gap"/>
    <c:showDLblsOverMax val="0"/>
  </c:chart>
  <c:spPr>
    <a:solidFill>
      <a:srgbClr val="FFFFFF"/>
    </a:solidFill>
    <a:ln w="38100">
      <a:solidFill>
        <a:srgbClr val="808080"/>
      </a:solidFill>
      <a:prstDash val="solid"/>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rtl="1">
              <a:defRPr sz="1800" b="1" i="0" u="none" strike="noStrike" baseline="0">
                <a:solidFill>
                  <a:srgbClr val="000000"/>
                </a:solidFill>
                <a:latin typeface="Calibri"/>
                <a:ea typeface="Calibri"/>
                <a:cs typeface="Calibri"/>
              </a:defRPr>
            </a:pPr>
            <a:r>
              <a:rPr lang="nb-NO" sz="1600" dirty="0"/>
              <a:t>Svangerskapsdiabetes (%) pr helseregion, 2016</a:t>
            </a:r>
          </a:p>
        </c:rich>
      </c:tx>
      <c:overlay val="0"/>
      <c:spPr>
        <a:noFill/>
        <a:ln w="25400">
          <a:noFill/>
        </a:ln>
      </c:spPr>
    </c:title>
    <c:autoTitleDeleted val="0"/>
    <c:plotArea>
      <c:layout/>
      <c:barChart>
        <c:barDir val="col"/>
        <c:grouping val="clustered"/>
        <c:varyColors val="0"/>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'Sheet 0'!$L$6:$L$10</c:f>
              <c:strCache>
                <c:ptCount val="5"/>
                <c:pt idx="0">
                  <c:v>Helse Sør-Øst</c:v>
                </c:pt>
                <c:pt idx="1">
                  <c:v>Helse Vest</c:v>
                </c:pt>
                <c:pt idx="2">
                  <c:v>Helse Midt-Norge</c:v>
                </c:pt>
                <c:pt idx="3">
                  <c:v>Helse Nord</c:v>
                </c:pt>
                <c:pt idx="4">
                  <c:v>Norge</c:v>
                </c:pt>
              </c:strCache>
            </c:strRef>
          </c:cat>
          <c:val>
            <c:numRef>
              <c:f>'Sheet 0'!$M$6:$M$10</c:f>
              <c:numCache>
                <c:formatCode>General</c:formatCode>
                <c:ptCount val="5"/>
                <c:pt idx="0">
                  <c:v>5.8620000000000001</c:v>
                </c:pt>
                <c:pt idx="1">
                  <c:v>7.4633333333333338</c:v>
                </c:pt>
                <c:pt idx="2">
                  <c:v>4.16</c:v>
                </c:pt>
                <c:pt idx="3">
                  <c:v>4.1900000000000004</c:v>
                </c:pt>
                <c:pt idx="4">
                  <c:v>5.15</c:v>
                </c:pt>
              </c:numCache>
            </c:numRef>
          </c:val>
          <c:extLst>
            <c:ext xmlns:c16="http://schemas.microsoft.com/office/drawing/2014/chart" uri="{C3380CC4-5D6E-409C-BE32-E72D297353CC}">
              <c16:uniqueId val="{00000000-1C1E-4B9B-B91D-180BAB27516E}"/>
            </c:ext>
          </c:extLst>
        </c:ser>
        <c:dLbls>
          <c:showLegendKey val="0"/>
          <c:showVal val="0"/>
          <c:showCatName val="0"/>
          <c:showSerName val="0"/>
          <c:showPercent val="0"/>
          <c:showBubbleSize val="0"/>
        </c:dLbls>
        <c:gapWidth val="150"/>
        <c:axId val="478331760"/>
        <c:axId val="1"/>
      </c:barChart>
      <c:catAx>
        <c:axId val="478331760"/>
        <c:scaling>
          <c:orientation val="minMax"/>
        </c:scaling>
        <c:delete val="0"/>
        <c:axPos val="b"/>
        <c:numFmt formatCode="General" sourceLinked="1"/>
        <c:majorTickMark val="none"/>
        <c:minorTickMark val="none"/>
        <c:tickLblPos val="nextTo"/>
        <c:spPr>
          <a:ln w="3175">
            <a:solidFill>
              <a:srgbClr val="808080"/>
            </a:solidFill>
            <a:prstDash val="solid"/>
          </a:ln>
        </c:spPr>
        <c:crossAx val="1"/>
        <c:crosses val="autoZero"/>
        <c:auto val="1"/>
        <c:lblAlgn val="ctr"/>
        <c:lblOffset val="100"/>
        <c:noMultiLvlLbl val="0"/>
      </c:catAx>
      <c:valAx>
        <c:axId val="1"/>
        <c:scaling>
          <c:orientation val="minMax"/>
        </c:scaling>
        <c:delete val="0"/>
        <c:axPos val="l"/>
        <c:majorGridlines>
          <c:spPr>
            <a:ln w="3175">
              <a:solidFill>
                <a:srgbClr val="808080"/>
              </a:solidFill>
              <a:prstDash val="solid"/>
            </a:ln>
          </c:spPr>
        </c:majorGridlines>
        <c:numFmt formatCode="General" sourceLinked="1"/>
        <c:majorTickMark val="none"/>
        <c:minorTickMark val="none"/>
        <c:tickLblPos val="nextTo"/>
        <c:spPr>
          <a:ln w="3175">
            <a:solidFill>
              <a:srgbClr val="808080"/>
            </a:solidFill>
            <a:prstDash val="solid"/>
          </a:ln>
        </c:spPr>
        <c:crossAx val="47833176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rtl="1">
              <a:defRPr sz="1800" b="1" i="0" u="none" strike="noStrike" baseline="0">
                <a:solidFill>
                  <a:srgbClr val="000000"/>
                </a:solidFill>
                <a:latin typeface="Calibri"/>
                <a:ea typeface="Calibri"/>
                <a:cs typeface="Calibri"/>
              </a:defRPr>
            </a:pPr>
            <a:r>
              <a:rPr lang="nb-NO" sz="1600" dirty="0"/>
              <a:t>Fødselsvekt (g) pr helseregion i 2016</a:t>
            </a:r>
          </a:p>
        </c:rich>
      </c:tx>
      <c:layout>
        <c:manualLayout>
          <c:xMode val="edge"/>
          <c:yMode val="edge"/>
          <c:x val="0.33906324298621016"/>
          <c:y val="0"/>
        </c:manualLayout>
      </c:layout>
      <c:overlay val="0"/>
      <c:spPr>
        <a:noFill/>
        <a:ln w="25400">
          <a:noFill/>
        </a:ln>
      </c:spPr>
    </c:title>
    <c:autoTitleDeleted val="0"/>
    <c:plotArea>
      <c:layout/>
      <c:barChart>
        <c:barDir val="col"/>
        <c:grouping val="clustered"/>
        <c:varyColors val="0"/>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'[Fødselsvekt_helseregion.xls]Sheet 0'!$D$9:$D$12</c:f>
              <c:strCache>
                <c:ptCount val="4"/>
                <c:pt idx="0">
                  <c:v>Helse Sør-Øst</c:v>
                </c:pt>
                <c:pt idx="1">
                  <c:v>Helse Vest</c:v>
                </c:pt>
                <c:pt idx="2">
                  <c:v>Helse Midt-Norge</c:v>
                </c:pt>
                <c:pt idx="3">
                  <c:v>Helse Nord</c:v>
                </c:pt>
              </c:strCache>
            </c:strRef>
          </c:cat>
          <c:val>
            <c:numRef>
              <c:f>'[Fødselsvekt_helseregion.xls]Sheet 0'!$E$9:$E$12</c:f>
              <c:numCache>
                <c:formatCode>General</c:formatCode>
                <c:ptCount val="4"/>
                <c:pt idx="0">
                  <c:v>3482.9</c:v>
                </c:pt>
                <c:pt idx="1">
                  <c:v>3470.6666666666665</c:v>
                </c:pt>
                <c:pt idx="2">
                  <c:v>3527.6666666666665</c:v>
                </c:pt>
                <c:pt idx="3">
                  <c:v>3511.3333333333335</c:v>
                </c:pt>
              </c:numCache>
            </c:numRef>
          </c:val>
          <c:extLst>
            <c:ext xmlns:c16="http://schemas.microsoft.com/office/drawing/2014/chart" uri="{C3380CC4-5D6E-409C-BE32-E72D297353CC}">
              <c16:uniqueId val="{00000000-D9CF-46CB-A94E-29B1DD5D4BFE}"/>
            </c:ext>
          </c:extLst>
        </c:ser>
        <c:dLbls>
          <c:showLegendKey val="0"/>
          <c:showVal val="0"/>
          <c:showCatName val="0"/>
          <c:showSerName val="0"/>
          <c:showPercent val="0"/>
          <c:showBubbleSize val="0"/>
        </c:dLbls>
        <c:gapWidth val="150"/>
        <c:axId val="744598808"/>
        <c:axId val="1"/>
      </c:barChart>
      <c:catAx>
        <c:axId val="744598808"/>
        <c:scaling>
          <c:orientation val="minMax"/>
        </c:scaling>
        <c:delete val="0"/>
        <c:axPos val="b"/>
        <c:numFmt formatCode="General" sourceLinked="1"/>
        <c:majorTickMark val="none"/>
        <c:minorTickMark val="none"/>
        <c:tickLblPos val="nextTo"/>
        <c:spPr>
          <a:ln w="3175">
            <a:solidFill>
              <a:srgbClr val="808080"/>
            </a:solidFill>
            <a:prstDash val="solid"/>
          </a:ln>
        </c:spPr>
        <c:crossAx val="1"/>
        <c:crosses val="autoZero"/>
        <c:auto val="1"/>
        <c:lblAlgn val="ctr"/>
        <c:lblOffset val="100"/>
        <c:noMultiLvlLbl val="0"/>
      </c:catAx>
      <c:valAx>
        <c:axId val="1"/>
        <c:scaling>
          <c:orientation val="minMax"/>
        </c:scaling>
        <c:delete val="0"/>
        <c:axPos val="l"/>
        <c:majorGridlines>
          <c:spPr>
            <a:ln w="3175">
              <a:solidFill>
                <a:srgbClr val="808080"/>
              </a:solidFill>
              <a:prstDash val="solid"/>
            </a:ln>
          </c:spPr>
        </c:majorGridlines>
        <c:numFmt formatCode="General" sourceLinked="1"/>
        <c:majorTickMark val="none"/>
        <c:minorTickMark val="none"/>
        <c:tickLblPos val="nextTo"/>
        <c:spPr>
          <a:ln w="3175">
            <a:solidFill>
              <a:srgbClr val="808080"/>
            </a:solidFill>
            <a:prstDash val="solid"/>
          </a:ln>
        </c:spPr>
        <c:crossAx val="744598808"/>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800"/>
              <a:t>Helse Vest</a:t>
            </a:r>
          </a:p>
        </c:rich>
      </c:tx>
      <c:overlay val="0"/>
      <c:spPr>
        <a:noFill/>
        <a:ln w="25400">
          <a:noFill/>
        </a:ln>
      </c:spPr>
    </c:title>
    <c:autoTitleDeleted val="0"/>
    <c:plotArea>
      <c:layout>
        <c:manualLayout>
          <c:layoutTarget val="inner"/>
          <c:xMode val="edge"/>
          <c:yMode val="edge"/>
          <c:x val="0.14637235721301708"/>
          <c:y val="0.1095781743739993"/>
          <c:w val="0.79392541423119656"/>
          <c:h val="0.79761737072669137"/>
        </c:manualLayout>
      </c:layout>
      <c:lineChart>
        <c:grouping val="standard"/>
        <c:varyColors val="0"/>
        <c:ser>
          <c:idx val="0"/>
          <c:order val="0"/>
          <c:tx>
            <c:strRef>
              <c:f>'Sheet 0'!$A$16</c:f>
              <c:strCache>
                <c:ptCount val="1"/>
                <c:pt idx="0">
                  <c:v>Rogaland</c:v>
                </c:pt>
              </c:strCache>
            </c:strRef>
          </c:tx>
          <c:spPr>
            <a:ln w="38100">
              <a:solidFill>
                <a:srgbClr val="666699"/>
              </a:solidFill>
              <a:prstDash val="solid"/>
            </a:ln>
          </c:spPr>
          <c:marker>
            <c:symbol val="none"/>
          </c:marker>
          <c:cat>
            <c:strRef>
              <c:f>'Sheet 0'!$B$5:$R$5</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 0'!$B$16:$R$16</c:f>
              <c:numCache>
                <c:formatCode>General</c:formatCode>
                <c:ptCount val="17"/>
                <c:pt idx="0">
                  <c:v>3523</c:v>
                </c:pt>
                <c:pt idx="1">
                  <c:v>3512</c:v>
                </c:pt>
                <c:pt idx="2">
                  <c:v>3496</c:v>
                </c:pt>
                <c:pt idx="3">
                  <c:v>3507</c:v>
                </c:pt>
                <c:pt idx="4">
                  <c:v>3523</c:v>
                </c:pt>
                <c:pt idx="5">
                  <c:v>3521</c:v>
                </c:pt>
                <c:pt idx="6">
                  <c:v>3492</c:v>
                </c:pt>
                <c:pt idx="7">
                  <c:v>3470</c:v>
                </c:pt>
                <c:pt idx="8">
                  <c:v>3466</c:v>
                </c:pt>
                <c:pt idx="9">
                  <c:v>3460</c:v>
                </c:pt>
                <c:pt idx="10">
                  <c:v>3474</c:v>
                </c:pt>
                <c:pt idx="11">
                  <c:v>3471</c:v>
                </c:pt>
                <c:pt idx="12">
                  <c:v>3460</c:v>
                </c:pt>
                <c:pt idx="13">
                  <c:v>3466</c:v>
                </c:pt>
                <c:pt idx="14">
                  <c:v>3467</c:v>
                </c:pt>
                <c:pt idx="15">
                  <c:v>3481</c:v>
                </c:pt>
                <c:pt idx="16">
                  <c:v>3470</c:v>
                </c:pt>
              </c:numCache>
            </c:numRef>
          </c:val>
          <c:smooth val="0"/>
          <c:extLst>
            <c:ext xmlns:c16="http://schemas.microsoft.com/office/drawing/2014/chart" uri="{C3380CC4-5D6E-409C-BE32-E72D297353CC}">
              <c16:uniqueId val="{00000000-D0A3-45AB-9362-C80AC723ECBE}"/>
            </c:ext>
          </c:extLst>
        </c:ser>
        <c:ser>
          <c:idx val="1"/>
          <c:order val="1"/>
          <c:tx>
            <c:strRef>
              <c:f>'Sheet 0'!$A$17</c:f>
              <c:strCache>
                <c:ptCount val="1"/>
                <c:pt idx="0">
                  <c:v>Hordaland</c:v>
                </c:pt>
              </c:strCache>
            </c:strRef>
          </c:tx>
          <c:spPr>
            <a:ln w="38100">
              <a:solidFill>
                <a:srgbClr val="993366"/>
              </a:solidFill>
              <a:prstDash val="solid"/>
            </a:ln>
          </c:spPr>
          <c:marker>
            <c:symbol val="none"/>
          </c:marker>
          <c:cat>
            <c:strRef>
              <c:f>'Sheet 0'!$B$5:$R$5</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 0'!$B$17:$R$17</c:f>
              <c:numCache>
                <c:formatCode>General</c:formatCode>
                <c:ptCount val="17"/>
                <c:pt idx="0">
                  <c:v>3588</c:v>
                </c:pt>
                <c:pt idx="1">
                  <c:v>3568</c:v>
                </c:pt>
                <c:pt idx="2">
                  <c:v>3564</c:v>
                </c:pt>
                <c:pt idx="3">
                  <c:v>3562</c:v>
                </c:pt>
                <c:pt idx="4">
                  <c:v>3541</c:v>
                </c:pt>
                <c:pt idx="5">
                  <c:v>3519</c:v>
                </c:pt>
                <c:pt idx="6">
                  <c:v>3528</c:v>
                </c:pt>
                <c:pt idx="7">
                  <c:v>3529</c:v>
                </c:pt>
                <c:pt idx="8">
                  <c:v>3497</c:v>
                </c:pt>
                <c:pt idx="9">
                  <c:v>3528</c:v>
                </c:pt>
                <c:pt idx="10">
                  <c:v>3500</c:v>
                </c:pt>
                <c:pt idx="11">
                  <c:v>3516</c:v>
                </c:pt>
                <c:pt idx="12">
                  <c:v>3487</c:v>
                </c:pt>
                <c:pt idx="13">
                  <c:v>3499</c:v>
                </c:pt>
                <c:pt idx="14">
                  <c:v>3490</c:v>
                </c:pt>
                <c:pt idx="15">
                  <c:v>3493</c:v>
                </c:pt>
                <c:pt idx="16">
                  <c:v>3478</c:v>
                </c:pt>
              </c:numCache>
            </c:numRef>
          </c:val>
          <c:smooth val="0"/>
          <c:extLst>
            <c:ext xmlns:c16="http://schemas.microsoft.com/office/drawing/2014/chart" uri="{C3380CC4-5D6E-409C-BE32-E72D297353CC}">
              <c16:uniqueId val="{00000001-D0A3-45AB-9362-C80AC723ECBE}"/>
            </c:ext>
          </c:extLst>
        </c:ser>
        <c:ser>
          <c:idx val="2"/>
          <c:order val="2"/>
          <c:tx>
            <c:strRef>
              <c:f>'Sheet 0'!$A$18</c:f>
              <c:strCache>
                <c:ptCount val="1"/>
                <c:pt idx="0">
                  <c:v>Sogn og Fjordane</c:v>
                </c:pt>
              </c:strCache>
            </c:strRef>
          </c:tx>
          <c:spPr>
            <a:ln w="38100">
              <a:solidFill>
                <a:srgbClr val="90713A"/>
              </a:solidFill>
              <a:prstDash val="solid"/>
            </a:ln>
          </c:spPr>
          <c:marker>
            <c:symbol val="none"/>
          </c:marker>
          <c:cat>
            <c:strRef>
              <c:f>'Sheet 0'!$B$5:$R$5</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 0'!$B$18:$R$18</c:f>
              <c:numCache>
                <c:formatCode>General</c:formatCode>
                <c:ptCount val="17"/>
                <c:pt idx="0">
                  <c:v>3594</c:v>
                </c:pt>
                <c:pt idx="1">
                  <c:v>3584</c:v>
                </c:pt>
                <c:pt idx="2">
                  <c:v>3577</c:v>
                </c:pt>
                <c:pt idx="3">
                  <c:v>3591</c:v>
                </c:pt>
                <c:pt idx="4">
                  <c:v>3593</c:v>
                </c:pt>
                <c:pt idx="5">
                  <c:v>3531</c:v>
                </c:pt>
                <c:pt idx="6">
                  <c:v>3527</c:v>
                </c:pt>
                <c:pt idx="7">
                  <c:v>3541</c:v>
                </c:pt>
                <c:pt idx="8">
                  <c:v>3576</c:v>
                </c:pt>
                <c:pt idx="9">
                  <c:v>3529</c:v>
                </c:pt>
                <c:pt idx="10">
                  <c:v>3525</c:v>
                </c:pt>
                <c:pt idx="11">
                  <c:v>3535</c:v>
                </c:pt>
                <c:pt idx="12">
                  <c:v>3509</c:v>
                </c:pt>
                <c:pt idx="13">
                  <c:v>3532</c:v>
                </c:pt>
                <c:pt idx="14">
                  <c:v>3526</c:v>
                </c:pt>
                <c:pt idx="15">
                  <c:v>3513</c:v>
                </c:pt>
                <c:pt idx="16">
                  <c:v>3464</c:v>
                </c:pt>
              </c:numCache>
            </c:numRef>
          </c:val>
          <c:smooth val="0"/>
          <c:extLst>
            <c:ext xmlns:c16="http://schemas.microsoft.com/office/drawing/2014/chart" uri="{C3380CC4-5D6E-409C-BE32-E72D297353CC}">
              <c16:uniqueId val="{00000002-D0A3-45AB-9362-C80AC723ECBE}"/>
            </c:ext>
          </c:extLst>
        </c:ser>
        <c:dLbls>
          <c:showLegendKey val="0"/>
          <c:showVal val="0"/>
          <c:showCatName val="0"/>
          <c:showSerName val="0"/>
          <c:showPercent val="0"/>
          <c:showBubbleSize val="0"/>
        </c:dLbls>
        <c:smooth val="0"/>
        <c:axId val="744605696"/>
        <c:axId val="1"/>
      </c:lineChart>
      <c:catAx>
        <c:axId val="744605696"/>
        <c:scaling>
          <c:orientation val="minMax"/>
        </c:scaling>
        <c:delete val="0"/>
        <c:axPos val="b"/>
        <c:numFmt formatCode="General" sourceLinked="1"/>
        <c:majorTickMark val="none"/>
        <c:minorTickMark val="none"/>
        <c:tickLblPos val="nextTo"/>
        <c:spPr>
          <a:ln w="3175">
            <a:solidFill>
              <a:srgbClr val="808080"/>
            </a:solidFill>
            <a:prstDash val="solid"/>
          </a:ln>
        </c:spPr>
        <c:crossAx val="1"/>
        <c:crosses val="autoZero"/>
        <c:auto val="1"/>
        <c:lblAlgn val="ctr"/>
        <c:lblOffset val="100"/>
        <c:noMultiLvlLbl val="0"/>
      </c:catAx>
      <c:valAx>
        <c:axId val="1"/>
        <c:scaling>
          <c:orientation val="minMax"/>
          <c:max val="3600"/>
          <c:min val="3400"/>
        </c:scaling>
        <c:delete val="0"/>
        <c:axPos val="l"/>
        <c:majorGridlines>
          <c:spPr>
            <a:ln w="3175">
              <a:solidFill>
                <a:srgbClr val="808080"/>
              </a:solidFill>
              <a:prstDash val="solid"/>
            </a:ln>
          </c:spPr>
        </c:majorGridlines>
        <c:title>
          <c:tx>
            <c:rich>
              <a:bodyPr/>
              <a:lstStyle/>
              <a:p>
                <a:pPr>
                  <a:defRPr/>
                </a:pPr>
                <a:r>
                  <a:rPr lang="en-US"/>
                  <a:t>gram (g)</a:t>
                </a:r>
              </a:p>
            </c:rich>
          </c:tx>
          <c:overlay val="0"/>
          <c:spPr>
            <a:noFill/>
            <a:ln w="25400">
              <a:noFill/>
            </a:ln>
          </c:spPr>
        </c:title>
        <c:numFmt formatCode="General" sourceLinked="1"/>
        <c:majorTickMark val="none"/>
        <c:minorTickMark val="none"/>
        <c:tickLblPos val="nextTo"/>
        <c:spPr>
          <a:ln w="3175">
            <a:solidFill>
              <a:srgbClr val="808080"/>
            </a:solidFill>
            <a:prstDash val="solid"/>
          </a:ln>
        </c:spPr>
        <c:crossAx val="744605696"/>
        <c:crosses val="autoZero"/>
        <c:crossBetween val="between"/>
      </c:valAx>
      <c:spPr>
        <a:solidFill>
          <a:srgbClr val="FFFFFF"/>
        </a:solidFill>
        <a:ln w="25400">
          <a:noFill/>
        </a:ln>
      </c:spPr>
    </c:plotArea>
    <c:legend>
      <c:legendPos val="r"/>
      <c:layout>
        <c:manualLayout>
          <c:xMode val="edge"/>
          <c:yMode val="edge"/>
          <c:x val="0.62525582500040244"/>
          <c:y val="6.4401889388155623E-2"/>
          <c:w val="0.36042944785276071"/>
          <c:h val="0.30828908014405176"/>
        </c:manualLayout>
      </c:layout>
      <c:overlay val="0"/>
      <c:spPr>
        <a:noFill/>
        <a:ln w="25400">
          <a:noFill/>
        </a:ln>
      </c:spPr>
      <c:txPr>
        <a:bodyPr/>
        <a:lstStyle/>
        <a:p>
          <a:pPr>
            <a:defRPr sz="1400"/>
          </a:pPr>
          <a:endParaRPr lang="nb-NO"/>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800"/>
              <a:t>Helse Midt-Norge</a:t>
            </a:r>
          </a:p>
        </c:rich>
      </c:tx>
      <c:overlay val="0"/>
      <c:spPr>
        <a:noFill/>
        <a:ln w="25400">
          <a:noFill/>
        </a:ln>
      </c:spPr>
    </c:title>
    <c:autoTitleDeleted val="0"/>
    <c:plotArea>
      <c:layout>
        <c:manualLayout>
          <c:layoutTarget val="inner"/>
          <c:xMode val="edge"/>
          <c:yMode val="edge"/>
          <c:x val="0.14321746839167229"/>
          <c:y val="8.1865839778877195E-2"/>
          <c:w val="0.79594104940422272"/>
          <c:h val="0.79976656678977076"/>
        </c:manualLayout>
      </c:layout>
      <c:lineChart>
        <c:grouping val="standard"/>
        <c:varyColors val="0"/>
        <c:ser>
          <c:idx val="0"/>
          <c:order val="0"/>
          <c:tx>
            <c:strRef>
              <c:f>'Sheet 0'!$A$19</c:f>
              <c:strCache>
                <c:ptCount val="1"/>
                <c:pt idx="0">
                  <c:v>Møre og Romsdal</c:v>
                </c:pt>
              </c:strCache>
            </c:strRef>
          </c:tx>
          <c:spPr>
            <a:ln w="38100">
              <a:solidFill>
                <a:srgbClr val="666699"/>
              </a:solidFill>
              <a:prstDash val="solid"/>
            </a:ln>
          </c:spPr>
          <c:marker>
            <c:symbol val="none"/>
          </c:marker>
          <c:cat>
            <c:strRef>
              <c:f>'Sheet 0'!$B$5:$R$5</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 0'!$B$19:$R$19</c:f>
              <c:numCache>
                <c:formatCode>General</c:formatCode>
                <c:ptCount val="17"/>
                <c:pt idx="0">
                  <c:v>3583</c:v>
                </c:pt>
                <c:pt idx="1">
                  <c:v>3581</c:v>
                </c:pt>
                <c:pt idx="2">
                  <c:v>3575</c:v>
                </c:pt>
                <c:pt idx="3">
                  <c:v>3565</c:v>
                </c:pt>
                <c:pt idx="4">
                  <c:v>3573</c:v>
                </c:pt>
                <c:pt idx="5">
                  <c:v>3580</c:v>
                </c:pt>
                <c:pt idx="6">
                  <c:v>3555</c:v>
                </c:pt>
                <c:pt idx="7">
                  <c:v>3556</c:v>
                </c:pt>
                <c:pt idx="8">
                  <c:v>3554</c:v>
                </c:pt>
                <c:pt idx="9">
                  <c:v>3534</c:v>
                </c:pt>
                <c:pt idx="10">
                  <c:v>3561</c:v>
                </c:pt>
                <c:pt idx="11">
                  <c:v>3558</c:v>
                </c:pt>
                <c:pt idx="12">
                  <c:v>3555</c:v>
                </c:pt>
                <c:pt idx="13">
                  <c:v>3560</c:v>
                </c:pt>
                <c:pt idx="14">
                  <c:v>3554</c:v>
                </c:pt>
                <c:pt idx="15">
                  <c:v>3545</c:v>
                </c:pt>
                <c:pt idx="16">
                  <c:v>3549</c:v>
                </c:pt>
              </c:numCache>
            </c:numRef>
          </c:val>
          <c:smooth val="0"/>
          <c:extLst>
            <c:ext xmlns:c16="http://schemas.microsoft.com/office/drawing/2014/chart" uri="{C3380CC4-5D6E-409C-BE32-E72D297353CC}">
              <c16:uniqueId val="{00000000-99DE-4E0A-B049-0F2ADDDAAD32}"/>
            </c:ext>
          </c:extLst>
        </c:ser>
        <c:ser>
          <c:idx val="1"/>
          <c:order val="1"/>
          <c:tx>
            <c:strRef>
              <c:f>'Sheet 0'!$A$20</c:f>
              <c:strCache>
                <c:ptCount val="1"/>
                <c:pt idx="0">
                  <c:v>Sør-Trøndelag</c:v>
                </c:pt>
              </c:strCache>
            </c:strRef>
          </c:tx>
          <c:spPr>
            <a:ln w="38100">
              <a:solidFill>
                <a:srgbClr val="993366"/>
              </a:solidFill>
              <a:prstDash val="solid"/>
            </a:ln>
          </c:spPr>
          <c:marker>
            <c:symbol val="none"/>
          </c:marker>
          <c:cat>
            <c:strRef>
              <c:f>'Sheet 0'!$B$5:$R$5</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 0'!$B$20:$R$20</c:f>
              <c:numCache>
                <c:formatCode>General</c:formatCode>
                <c:ptCount val="17"/>
                <c:pt idx="0">
                  <c:v>3557</c:v>
                </c:pt>
                <c:pt idx="1">
                  <c:v>3546</c:v>
                </c:pt>
                <c:pt idx="2">
                  <c:v>3542</c:v>
                </c:pt>
                <c:pt idx="3">
                  <c:v>3546</c:v>
                </c:pt>
                <c:pt idx="4">
                  <c:v>3544</c:v>
                </c:pt>
                <c:pt idx="5">
                  <c:v>3543</c:v>
                </c:pt>
                <c:pt idx="6">
                  <c:v>3528</c:v>
                </c:pt>
                <c:pt idx="7">
                  <c:v>3499</c:v>
                </c:pt>
                <c:pt idx="8">
                  <c:v>3484</c:v>
                </c:pt>
                <c:pt idx="9">
                  <c:v>3485</c:v>
                </c:pt>
                <c:pt idx="10">
                  <c:v>3485</c:v>
                </c:pt>
                <c:pt idx="11">
                  <c:v>3493</c:v>
                </c:pt>
                <c:pt idx="12">
                  <c:v>3500</c:v>
                </c:pt>
                <c:pt idx="13">
                  <c:v>3508</c:v>
                </c:pt>
                <c:pt idx="14">
                  <c:v>3480</c:v>
                </c:pt>
                <c:pt idx="15">
                  <c:v>3506</c:v>
                </c:pt>
                <c:pt idx="16">
                  <c:v>3495</c:v>
                </c:pt>
              </c:numCache>
            </c:numRef>
          </c:val>
          <c:smooth val="0"/>
          <c:extLst>
            <c:ext xmlns:c16="http://schemas.microsoft.com/office/drawing/2014/chart" uri="{C3380CC4-5D6E-409C-BE32-E72D297353CC}">
              <c16:uniqueId val="{00000001-99DE-4E0A-B049-0F2ADDDAAD32}"/>
            </c:ext>
          </c:extLst>
        </c:ser>
        <c:ser>
          <c:idx val="2"/>
          <c:order val="2"/>
          <c:tx>
            <c:strRef>
              <c:f>'Sheet 0'!$A$21</c:f>
              <c:strCache>
                <c:ptCount val="1"/>
                <c:pt idx="0">
                  <c:v>Nord-Trøndelag</c:v>
                </c:pt>
              </c:strCache>
            </c:strRef>
          </c:tx>
          <c:spPr>
            <a:ln w="38100">
              <a:solidFill>
                <a:srgbClr val="90713A"/>
              </a:solidFill>
              <a:prstDash val="solid"/>
            </a:ln>
          </c:spPr>
          <c:marker>
            <c:symbol val="none"/>
          </c:marker>
          <c:cat>
            <c:strRef>
              <c:f>'Sheet 0'!$B$5:$R$5</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 0'!$B$21:$R$21</c:f>
              <c:numCache>
                <c:formatCode>General</c:formatCode>
                <c:ptCount val="17"/>
                <c:pt idx="0">
                  <c:v>3560</c:v>
                </c:pt>
                <c:pt idx="1">
                  <c:v>3579</c:v>
                </c:pt>
                <c:pt idx="2">
                  <c:v>3569</c:v>
                </c:pt>
                <c:pt idx="3">
                  <c:v>3568</c:v>
                </c:pt>
                <c:pt idx="4">
                  <c:v>3560</c:v>
                </c:pt>
                <c:pt idx="5">
                  <c:v>3555</c:v>
                </c:pt>
                <c:pt idx="6">
                  <c:v>3578</c:v>
                </c:pt>
                <c:pt idx="7">
                  <c:v>3529</c:v>
                </c:pt>
                <c:pt idx="8">
                  <c:v>3508</c:v>
                </c:pt>
                <c:pt idx="9">
                  <c:v>3530</c:v>
                </c:pt>
                <c:pt idx="10">
                  <c:v>3552</c:v>
                </c:pt>
                <c:pt idx="11">
                  <c:v>3497</c:v>
                </c:pt>
                <c:pt idx="12">
                  <c:v>3502</c:v>
                </c:pt>
                <c:pt idx="13">
                  <c:v>3546</c:v>
                </c:pt>
                <c:pt idx="14">
                  <c:v>3499</c:v>
                </c:pt>
                <c:pt idx="15">
                  <c:v>3518</c:v>
                </c:pt>
                <c:pt idx="16">
                  <c:v>3539</c:v>
                </c:pt>
              </c:numCache>
            </c:numRef>
          </c:val>
          <c:smooth val="0"/>
          <c:extLst>
            <c:ext xmlns:c16="http://schemas.microsoft.com/office/drawing/2014/chart" uri="{C3380CC4-5D6E-409C-BE32-E72D297353CC}">
              <c16:uniqueId val="{00000002-99DE-4E0A-B049-0F2ADDDAAD32}"/>
            </c:ext>
          </c:extLst>
        </c:ser>
        <c:dLbls>
          <c:showLegendKey val="0"/>
          <c:showVal val="0"/>
          <c:showCatName val="0"/>
          <c:showSerName val="0"/>
          <c:showPercent val="0"/>
          <c:showBubbleSize val="0"/>
        </c:dLbls>
        <c:smooth val="0"/>
        <c:axId val="744603400"/>
        <c:axId val="1"/>
      </c:lineChart>
      <c:catAx>
        <c:axId val="744603400"/>
        <c:scaling>
          <c:orientation val="minMax"/>
        </c:scaling>
        <c:delete val="0"/>
        <c:axPos val="b"/>
        <c:numFmt formatCode="General" sourceLinked="1"/>
        <c:majorTickMark val="none"/>
        <c:minorTickMark val="none"/>
        <c:tickLblPos val="nextTo"/>
        <c:spPr>
          <a:ln w="3175">
            <a:solidFill>
              <a:srgbClr val="808080"/>
            </a:solidFill>
            <a:prstDash val="solid"/>
          </a:ln>
        </c:spPr>
        <c:crossAx val="1"/>
        <c:crosses val="autoZero"/>
        <c:auto val="1"/>
        <c:lblAlgn val="ctr"/>
        <c:lblOffset val="100"/>
        <c:noMultiLvlLbl val="0"/>
      </c:catAx>
      <c:valAx>
        <c:axId val="1"/>
        <c:scaling>
          <c:orientation val="minMax"/>
          <c:min val="3400"/>
        </c:scaling>
        <c:delete val="0"/>
        <c:axPos val="l"/>
        <c:majorGridlines>
          <c:spPr>
            <a:ln w="3175">
              <a:solidFill>
                <a:srgbClr val="808080"/>
              </a:solidFill>
              <a:prstDash val="solid"/>
            </a:ln>
          </c:spPr>
        </c:majorGridlines>
        <c:title>
          <c:tx>
            <c:rich>
              <a:bodyPr/>
              <a:lstStyle/>
              <a:p>
                <a:pPr>
                  <a:defRPr/>
                </a:pPr>
                <a:r>
                  <a:rPr lang="en-US"/>
                  <a:t>gram (g)</a:t>
                </a:r>
              </a:p>
            </c:rich>
          </c:tx>
          <c:overlay val="0"/>
          <c:spPr>
            <a:noFill/>
            <a:ln w="25400">
              <a:noFill/>
            </a:ln>
          </c:spPr>
        </c:title>
        <c:numFmt formatCode="General" sourceLinked="1"/>
        <c:majorTickMark val="none"/>
        <c:minorTickMark val="none"/>
        <c:tickLblPos val="nextTo"/>
        <c:spPr>
          <a:ln w="3175">
            <a:solidFill>
              <a:srgbClr val="808080"/>
            </a:solidFill>
            <a:prstDash val="solid"/>
          </a:ln>
        </c:spPr>
        <c:crossAx val="744603400"/>
        <c:crosses val="autoZero"/>
        <c:crossBetween val="between"/>
      </c:valAx>
      <c:spPr>
        <a:solidFill>
          <a:srgbClr val="FFFFFF"/>
        </a:solidFill>
        <a:ln w="25400">
          <a:noFill/>
        </a:ln>
      </c:spPr>
    </c:plotArea>
    <c:legend>
      <c:legendPos val="r"/>
      <c:layout>
        <c:manualLayout>
          <c:xMode val="edge"/>
          <c:yMode val="edge"/>
          <c:x val="0.14995180359092281"/>
          <c:y val="0.6253694283789748"/>
          <c:w val="0.3692235926261429"/>
          <c:h val="0.25486748890901911"/>
        </c:manualLayout>
      </c:layout>
      <c:overlay val="0"/>
      <c:spPr>
        <a:noFill/>
        <a:ln w="25400">
          <a:noFill/>
        </a:ln>
      </c:spPr>
      <c:txPr>
        <a:bodyPr/>
        <a:lstStyle/>
        <a:p>
          <a:pPr>
            <a:defRPr sz="1600"/>
          </a:pPr>
          <a:endParaRPr lang="nb-NO"/>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nb-NO"/>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8-28T09:41:55.266" idx="1">
    <p:pos x="10" y="10"/>
    <p:text/>
    <p:extLst>
      <p:ext uri="{C676402C-5697-4E1C-873F-D02D1690AC5C}">
        <p15:threadingInfo xmlns:p15="http://schemas.microsoft.com/office/powerpoint/2012/main" timeZoneBias="-120"/>
      </p:ext>
    </p:extLst>
  </p:cm>
</p:cmLst>
</file>

<file path=ppt/drawings/drawing1.xml><?xml version="1.0" encoding="utf-8"?>
<c:userShapes xmlns:c="http://schemas.openxmlformats.org/drawingml/2006/chart">
  <cdr:relSizeAnchor xmlns:cdr="http://schemas.openxmlformats.org/drawingml/2006/chartDrawing">
    <cdr:from>
      <cdr:x>0.02284</cdr:x>
      <cdr:y>0.08321</cdr:y>
    </cdr:from>
    <cdr:to>
      <cdr:x>0.25084</cdr:x>
      <cdr:y>0.20967</cdr:y>
    </cdr:to>
    <cdr:sp macro="" textlink="">
      <cdr:nvSpPr>
        <cdr:cNvPr id="2" name="Rounded Rectangle 1"/>
        <cdr:cNvSpPr/>
      </cdr:nvSpPr>
      <cdr:spPr>
        <a:xfrm xmlns:a="http://schemas.openxmlformats.org/drawingml/2006/main">
          <a:off x="100990" y="426380"/>
          <a:ext cx="1008112" cy="648072"/>
        </a:xfrm>
        <a:prstGeom xmlns:a="http://schemas.openxmlformats.org/drawingml/2006/main" prst="round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b-NO"/>
        </a:p>
      </cdr:txBody>
    </cdr:sp>
  </cdr:relSizeAnchor>
</c:userShapes>
</file>

<file path=ppt/drawings/drawing2.xml><?xml version="1.0" encoding="utf-8"?>
<c:userShapes xmlns:c="http://schemas.openxmlformats.org/drawingml/2006/chart">
  <cdr:relSizeAnchor xmlns:cdr="http://schemas.openxmlformats.org/drawingml/2006/chartDrawing">
    <cdr:from>
      <cdr:x>0.32673</cdr:x>
      <cdr:y>0.48347</cdr:y>
    </cdr:from>
    <cdr:to>
      <cdr:x>0.51983</cdr:x>
      <cdr:y>1</cdr:y>
    </cdr:to>
    <cdr:sp macro="" textlink="">
      <cdr:nvSpPr>
        <cdr:cNvPr id="2" name="Ellipse 1">
          <a:extLst xmlns:a="http://schemas.openxmlformats.org/drawingml/2006/main">
            <a:ext uri="{FF2B5EF4-FFF2-40B4-BE49-F238E27FC236}">
              <a16:creationId xmlns:a16="http://schemas.microsoft.com/office/drawing/2014/main" id="{8E4426F2-43CD-4DC6-A116-FC30C84FCA30}"/>
            </a:ext>
          </a:extLst>
        </cdr:cNvPr>
        <cdr:cNvSpPr/>
      </cdr:nvSpPr>
      <cdr:spPr>
        <a:xfrm xmlns:a="http://schemas.openxmlformats.org/drawingml/2006/main">
          <a:off x="1848592" y="2180254"/>
          <a:ext cx="1092530" cy="2329358"/>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b-NO"/>
        </a:p>
      </cdr:txBody>
    </cdr:sp>
  </cdr:relSizeAnchor>
  <cdr:relSizeAnchor xmlns:cdr="http://schemas.openxmlformats.org/drawingml/2006/chartDrawing">
    <cdr:from>
      <cdr:x>0.54082</cdr:x>
      <cdr:y>0.1227</cdr:y>
    </cdr:from>
    <cdr:to>
      <cdr:x>0.74651</cdr:x>
      <cdr:y>1</cdr:y>
    </cdr:to>
    <cdr:sp macro="" textlink="">
      <cdr:nvSpPr>
        <cdr:cNvPr id="4" name="Ellipse 3">
          <a:extLst xmlns:a="http://schemas.openxmlformats.org/drawingml/2006/main">
            <a:ext uri="{FF2B5EF4-FFF2-40B4-BE49-F238E27FC236}">
              <a16:creationId xmlns:a16="http://schemas.microsoft.com/office/drawing/2014/main" id="{94F2D4F3-9598-4FE7-AEDD-FD21A665F1A9}"/>
            </a:ext>
          </a:extLst>
        </cdr:cNvPr>
        <cdr:cNvSpPr/>
      </cdr:nvSpPr>
      <cdr:spPr>
        <a:xfrm xmlns:a="http://schemas.openxmlformats.org/drawingml/2006/main">
          <a:off x="3059875" y="553335"/>
          <a:ext cx="1163782" cy="3956277"/>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b-N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D64BB7CC-EE15-4D18-AA3E-01232B12AA6A}" type="datetimeFigureOut">
              <a:rPr lang="nn-NO" smtClean="0"/>
              <a:t>08.11.2019</a:t>
            </a:fld>
            <a:endParaRPr lang="nn-NO"/>
          </a:p>
        </p:txBody>
      </p:sp>
      <p:sp>
        <p:nvSpPr>
          <p:cNvPr id="4" name="Plassholder for lysbilde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F16396B6-B520-4C76-AFF1-72DD4C01514F}" type="slidenum">
              <a:rPr lang="nn-NO" smtClean="0"/>
              <a:t>‹#›</a:t>
            </a:fld>
            <a:endParaRPr lang="nn-NO"/>
          </a:p>
        </p:txBody>
      </p:sp>
    </p:spTree>
    <p:extLst>
      <p:ext uri="{BB962C8B-B14F-4D97-AF65-F5344CB8AC3E}">
        <p14:creationId xmlns:p14="http://schemas.microsoft.com/office/powerpoint/2010/main" val="1668949708"/>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1"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4" algn="l" defTabSz="914263" rtl="0" eaLnBrk="1" latinLnBrk="0" hangingPunct="1">
      <a:defRPr sz="1200" kern="1200">
        <a:solidFill>
          <a:schemeClr val="tx1"/>
        </a:solidFill>
        <a:latin typeface="+mn-lt"/>
        <a:ea typeface="+mn-ea"/>
        <a:cs typeface="+mn-cs"/>
      </a:defRPr>
    </a:lvl4pPr>
    <a:lvl5pPr marL="1828525"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1"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1</a:t>
            </a:fld>
            <a:endParaRPr lang="nn-NO"/>
          </a:p>
        </p:txBody>
      </p:sp>
    </p:spTree>
    <p:extLst>
      <p:ext uri="{BB962C8B-B14F-4D97-AF65-F5344CB8AC3E}">
        <p14:creationId xmlns:p14="http://schemas.microsoft.com/office/powerpoint/2010/main" val="265372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Had</a:t>
            </a:r>
            <a:r>
              <a:rPr lang="nb-NO" dirty="0"/>
              <a:t> not </a:t>
            </a:r>
            <a:r>
              <a:rPr lang="nb-NO" dirty="0" err="1"/>
              <a:t>read</a:t>
            </a:r>
            <a:r>
              <a:rPr lang="nb-NO" dirty="0"/>
              <a:t> </a:t>
            </a:r>
            <a:r>
              <a:rPr lang="nb-NO" dirty="0" err="1"/>
              <a:t>the</a:t>
            </a:r>
            <a:r>
              <a:rPr lang="nb-NO" dirty="0"/>
              <a:t> </a:t>
            </a:r>
            <a:r>
              <a:rPr lang="nb-NO" dirty="0" err="1"/>
              <a:t>background</a:t>
            </a:r>
            <a:r>
              <a:rPr lang="nb-NO" dirty="0"/>
              <a:t> </a:t>
            </a:r>
            <a:r>
              <a:rPr lang="nb-NO" dirty="0" err="1"/>
              <a:t>rationale</a:t>
            </a:r>
            <a:r>
              <a:rPr lang="nb-NO" dirty="0"/>
              <a:t> for testing,</a:t>
            </a:r>
            <a:r>
              <a:rPr lang="nb-NO" baseline="0" dirty="0"/>
              <a:t> </a:t>
            </a:r>
            <a:r>
              <a:rPr lang="nb-NO" baseline="0" dirty="0" err="1"/>
              <a:t>did</a:t>
            </a:r>
            <a:r>
              <a:rPr lang="nb-NO" baseline="0" dirty="0"/>
              <a:t> not </a:t>
            </a:r>
            <a:r>
              <a:rPr lang="nb-NO" baseline="0" dirty="0" err="1"/>
              <a:t>give</a:t>
            </a:r>
            <a:r>
              <a:rPr lang="nb-NO" baseline="0" dirty="0"/>
              <a:t> lifestyle </a:t>
            </a:r>
            <a:r>
              <a:rPr lang="nb-NO" baseline="0" dirty="0" err="1"/>
              <a:t>guidance</a:t>
            </a:r>
            <a:r>
              <a:rPr lang="nb-NO" baseline="0" dirty="0"/>
              <a:t> or </a:t>
            </a:r>
            <a:r>
              <a:rPr lang="nb-NO" baseline="0" dirty="0" err="1"/>
              <a:t>educaton</a:t>
            </a:r>
            <a:r>
              <a:rPr lang="nb-NO" baseline="0" dirty="0"/>
              <a:t> in </a:t>
            </a:r>
            <a:r>
              <a:rPr lang="nb-NO" baseline="0" dirty="0" err="1"/>
              <a:t>self-monitoring</a:t>
            </a:r>
            <a:r>
              <a:rPr lang="nb-NO" baseline="0" dirty="0"/>
              <a:t>, «</a:t>
            </a:r>
            <a:r>
              <a:rPr lang="nb-NO" baseline="0" dirty="0" err="1"/>
              <a:t>kept</a:t>
            </a:r>
            <a:r>
              <a:rPr lang="nb-NO" baseline="0" dirty="0"/>
              <a:t> an </a:t>
            </a:r>
            <a:r>
              <a:rPr lang="nb-NO" baseline="0" dirty="0" err="1"/>
              <a:t>extra</a:t>
            </a:r>
            <a:r>
              <a:rPr lang="nb-NO" baseline="0" dirty="0"/>
              <a:t> </a:t>
            </a:r>
            <a:r>
              <a:rPr lang="nb-NO" baseline="0" dirty="0" err="1"/>
              <a:t>eye</a:t>
            </a:r>
            <a:r>
              <a:rPr lang="nb-NO" baseline="0" dirty="0"/>
              <a:t>» </a:t>
            </a:r>
            <a:r>
              <a:rPr lang="nb-NO" baseline="0" dirty="0" err="1"/>
              <a:t>on</a:t>
            </a:r>
            <a:r>
              <a:rPr lang="nb-NO" baseline="0" dirty="0"/>
              <a:t> her and </a:t>
            </a:r>
            <a:r>
              <a:rPr lang="nb-NO" baseline="0" dirty="0" err="1"/>
              <a:t>anyway</a:t>
            </a:r>
            <a:r>
              <a:rPr lang="nb-NO" baseline="0" dirty="0"/>
              <a:t> </a:t>
            </a:r>
            <a:r>
              <a:rPr lang="nb-NO" baseline="0" dirty="0" err="1"/>
              <a:t>the</a:t>
            </a:r>
            <a:r>
              <a:rPr lang="nb-NO" baseline="0" dirty="0"/>
              <a:t> </a:t>
            </a:r>
            <a:r>
              <a:rPr lang="nb-NO" baseline="0" dirty="0" err="1"/>
              <a:t>interventions</a:t>
            </a:r>
            <a:r>
              <a:rPr lang="nb-NO" baseline="0" dirty="0"/>
              <a:t> is </a:t>
            </a:r>
            <a:r>
              <a:rPr lang="nb-NO" baseline="0" dirty="0" err="1"/>
              <a:t>only</a:t>
            </a:r>
            <a:r>
              <a:rPr lang="nb-NO" baseline="0" dirty="0"/>
              <a:t> diet </a:t>
            </a:r>
            <a:r>
              <a:rPr lang="nb-NO" baseline="0" dirty="0" err="1"/>
              <a:t>councelling</a:t>
            </a:r>
            <a:r>
              <a:rPr lang="nb-NO" baseline="0" dirty="0"/>
              <a:t> </a:t>
            </a:r>
            <a:r>
              <a:rPr lang="nb-NO" baseline="0" dirty="0" err="1"/>
              <a:t>which</a:t>
            </a:r>
            <a:r>
              <a:rPr lang="nb-NO" baseline="0" dirty="0"/>
              <a:t> I </a:t>
            </a:r>
            <a:r>
              <a:rPr lang="nb-NO" baseline="0" dirty="0" err="1"/>
              <a:t>give</a:t>
            </a:r>
            <a:r>
              <a:rPr lang="nb-NO" baseline="0" dirty="0"/>
              <a:t> </a:t>
            </a:r>
            <a:r>
              <a:rPr lang="nb-NO" baseline="0" dirty="0" err="1"/>
              <a:t>anyway</a:t>
            </a:r>
            <a:endParaRPr lang="nb-NO" baseline="0" dirty="0"/>
          </a:p>
          <a:p>
            <a:r>
              <a:rPr lang="nb-NO" baseline="0" dirty="0"/>
              <a:t>e.g. </a:t>
            </a:r>
            <a:r>
              <a:rPr lang="nb-NO" baseline="0" dirty="0" err="1"/>
              <a:t>reluctant</a:t>
            </a:r>
            <a:r>
              <a:rPr lang="nb-NO" baseline="0" dirty="0"/>
              <a:t> to test </a:t>
            </a:r>
            <a:r>
              <a:rPr lang="nb-NO" baseline="0" dirty="0" err="1"/>
              <a:t>healthy</a:t>
            </a:r>
            <a:r>
              <a:rPr lang="nb-NO" baseline="0" dirty="0"/>
              <a:t>, 26 </a:t>
            </a:r>
            <a:r>
              <a:rPr lang="nb-NO" baseline="0" dirty="0" err="1"/>
              <a:t>years</a:t>
            </a:r>
            <a:r>
              <a:rPr lang="nb-NO" baseline="0" dirty="0"/>
              <a:t> </a:t>
            </a:r>
            <a:r>
              <a:rPr lang="nb-NO" baseline="0" dirty="0" err="1"/>
              <a:t>old</a:t>
            </a:r>
            <a:r>
              <a:rPr lang="nb-NO" baseline="0" dirty="0"/>
              <a:t> </a:t>
            </a:r>
            <a:r>
              <a:rPr lang="nb-NO" baseline="0" dirty="0" err="1"/>
              <a:t>women</a:t>
            </a:r>
            <a:endParaRPr lang="nb-NO" dirty="0"/>
          </a:p>
        </p:txBody>
      </p:sp>
      <p:sp>
        <p:nvSpPr>
          <p:cNvPr id="4" name="Slide Number Placehold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F16396B6-B520-4C76-AFF1-72DD4C01514F}"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24</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608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NMA</a:t>
            </a:r>
            <a:r>
              <a:rPr lang="nb-NO" baseline="0" dirty="0"/>
              <a:t> has sent </a:t>
            </a:r>
            <a:r>
              <a:rPr lang="nb-NO" baseline="0" dirty="0" err="1"/>
              <a:t>their</a:t>
            </a:r>
            <a:r>
              <a:rPr lang="nb-NO" baseline="0" dirty="0"/>
              <a:t> most </a:t>
            </a:r>
            <a:r>
              <a:rPr lang="nb-NO" baseline="0" dirty="0" err="1"/>
              <a:t>eager</a:t>
            </a:r>
            <a:r>
              <a:rPr lang="nb-NO" baseline="0" dirty="0"/>
              <a:t> opponents. </a:t>
            </a:r>
            <a:r>
              <a:rPr lang="nb-NO" baseline="0" dirty="0" err="1"/>
              <a:t>Change</a:t>
            </a:r>
            <a:r>
              <a:rPr lang="nb-NO" baseline="0" dirty="0"/>
              <a:t> </a:t>
            </a:r>
            <a:r>
              <a:rPr lang="nb-NO" baseline="0" dirty="0" err="1"/>
              <a:t>them</a:t>
            </a:r>
            <a:r>
              <a:rPr lang="nb-NO" baseline="0" dirty="0"/>
              <a:t>, and </a:t>
            </a:r>
            <a:r>
              <a:rPr lang="nb-NO" baseline="0" dirty="0" err="1"/>
              <a:t>we</a:t>
            </a:r>
            <a:r>
              <a:rPr lang="nb-NO" baseline="0" dirty="0"/>
              <a:t> </a:t>
            </a:r>
            <a:r>
              <a:rPr lang="nb-NO" baseline="0" dirty="0" err="1"/>
              <a:t>can</a:t>
            </a:r>
            <a:r>
              <a:rPr lang="nb-NO" baseline="0" dirty="0"/>
              <a:t> </a:t>
            </a:r>
            <a:r>
              <a:rPr lang="nb-NO" baseline="0" dirty="0" err="1"/>
              <a:t>change</a:t>
            </a:r>
            <a:r>
              <a:rPr lang="nb-NO" baseline="0" dirty="0"/>
              <a:t> </a:t>
            </a:r>
            <a:r>
              <a:rPr lang="nb-NO" baseline="0" dirty="0" err="1"/>
              <a:t>them</a:t>
            </a:r>
            <a:r>
              <a:rPr lang="nb-NO" baseline="0" dirty="0"/>
              <a:t> all. Given </a:t>
            </a:r>
            <a:r>
              <a:rPr lang="nb-NO" baseline="0" dirty="0" err="1"/>
              <a:t>the</a:t>
            </a:r>
            <a:r>
              <a:rPr lang="nb-NO" baseline="0" dirty="0"/>
              <a:t> </a:t>
            </a:r>
            <a:r>
              <a:rPr lang="nb-NO" baseline="0" dirty="0" err="1"/>
              <a:t>variation</a:t>
            </a:r>
            <a:r>
              <a:rPr lang="nb-NO" baseline="0" dirty="0"/>
              <a:t> in </a:t>
            </a:r>
            <a:r>
              <a:rPr lang="nb-NO" baseline="0" dirty="0" err="1"/>
              <a:t>practice</a:t>
            </a:r>
            <a:r>
              <a:rPr lang="nb-NO" baseline="0" dirty="0"/>
              <a:t>, </a:t>
            </a:r>
            <a:r>
              <a:rPr lang="nb-NO" baseline="0" dirty="0" err="1"/>
              <a:t>recommending</a:t>
            </a:r>
            <a:r>
              <a:rPr lang="nb-NO" baseline="0" dirty="0"/>
              <a:t> to test </a:t>
            </a:r>
            <a:r>
              <a:rPr lang="nb-NO" baseline="0" dirty="0" err="1"/>
              <a:t>fewer</a:t>
            </a:r>
            <a:r>
              <a:rPr lang="nb-NO" baseline="0" dirty="0"/>
              <a:t> </a:t>
            </a:r>
            <a:r>
              <a:rPr lang="nb-NO" baseline="0" dirty="0" err="1"/>
              <a:t>might</a:t>
            </a:r>
            <a:r>
              <a:rPr lang="nb-NO" baseline="0" dirty="0"/>
              <a:t> </a:t>
            </a:r>
            <a:r>
              <a:rPr lang="nb-NO" baseline="0" dirty="0" err="1"/>
              <a:t>result</a:t>
            </a:r>
            <a:r>
              <a:rPr lang="nb-NO" baseline="0" dirty="0"/>
              <a:t> in more </a:t>
            </a:r>
            <a:r>
              <a:rPr lang="nb-NO" baseline="0" dirty="0" err="1"/>
              <a:t>women</a:t>
            </a:r>
            <a:r>
              <a:rPr lang="nb-NO" baseline="0" dirty="0"/>
              <a:t> </a:t>
            </a:r>
            <a:r>
              <a:rPr lang="nb-NO" baseline="0" dirty="0" err="1"/>
              <a:t>being</a:t>
            </a:r>
            <a:r>
              <a:rPr lang="nb-NO" baseline="0" dirty="0"/>
              <a:t> </a:t>
            </a:r>
            <a:r>
              <a:rPr lang="nb-NO" baseline="0" dirty="0" err="1"/>
              <a:t>tested</a:t>
            </a:r>
            <a:r>
              <a:rPr lang="nb-NO" baseline="0" dirty="0"/>
              <a:t> </a:t>
            </a:r>
            <a:r>
              <a:rPr lang="nb-NO" baseline="0" dirty="0" err="1"/>
              <a:t>because</a:t>
            </a:r>
            <a:r>
              <a:rPr lang="nb-NO" baseline="0" dirty="0"/>
              <a:t> </a:t>
            </a:r>
            <a:r>
              <a:rPr lang="nb-NO" baseline="0" dirty="0" err="1"/>
              <a:t>people</a:t>
            </a:r>
            <a:r>
              <a:rPr lang="nb-NO" baseline="0" dirty="0"/>
              <a:t> (GPs) </a:t>
            </a:r>
            <a:r>
              <a:rPr lang="nb-NO" baseline="0" dirty="0" err="1"/>
              <a:t>feel</a:t>
            </a:r>
            <a:r>
              <a:rPr lang="nb-NO" baseline="0" dirty="0"/>
              <a:t> more </a:t>
            </a:r>
            <a:r>
              <a:rPr lang="nb-NO" baseline="0" dirty="0" err="1"/>
              <a:t>conformtable</a:t>
            </a:r>
            <a:r>
              <a:rPr lang="nb-NO" baseline="0" dirty="0"/>
              <a:t>. </a:t>
            </a:r>
            <a:endParaRPr lang="nb-NO" dirty="0"/>
          </a:p>
        </p:txBody>
      </p:sp>
      <p:sp>
        <p:nvSpPr>
          <p:cNvPr id="4" name="Slide Number Placehold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F16396B6-B520-4C76-AFF1-72DD4C01514F}"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29</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4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C. Challenge </a:t>
            </a:r>
            <a:r>
              <a:rPr lang="nb-NO" dirty="0" err="1"/>
              <a:t>of</a:t>
            </a:r>
            <a:r>
              <a:rPr lang="nb-NO" dirty="0"/>
              <a:t> setting </a:t>
            </a:r>
            <a:r>
              <a:rPr lang="nb-NO" dirty="0" err="1"/>
              <a:t>the</a:t>
            </a:r>
            <a:r>
              <a:rPr lang="nb-NO" dirty="0"/>
              <a:t> right target, </a:t>
            </a:r>
            <a:r>
              <a:rPr lang="nb-NO" dirty="0" err="1"/>
              <a:t>obviously</a:t>
            </a:r>
            <a:r>
              <a:rPr lang="nb-NO" dirty="0"/>
              <a:t> </a:t>
            </a:r>
            <a:r>
              <a:rPr lang="nb-NO" dirty="0" err="1"/>
              <a:t>we</a:t>
            </a:r>
            <a:r>
              <a:rPr lang="nb-NO" dirty="0"/>
              <a:t> </a:t>
            </a:r>
            <a:r>
              <a:rPr lang="nb-NO" dirty="0" err="1"/>
              <a:t>need</a:t>
            </a:r>
            <a:r>
              <a:rPr lang="nb-NO" dirty="0"/>
              <a:t> to </a:t>
            </a:r>
            <a:r>
              <a:rPr lang="nb-NO" dirty="0" err="1"/>
              <a:t>go</a:t>
            </a:r>
            <a:r>
              <a:rPr lang="nb-NO" dirty="0"/>
              <a:t> </a:t>
            </a:r>
            <a:r>
              <a:rPr lang="nb-NO" dirty="0" err="1"/>
              <a:t>lower</a:t>
            </a:r>
            <a:r>
              <a:rPr lang="nb-NO" dirty="0"/>
              <a:t> </a:t>
            </a:r>
            <a:r>
              <a:rPr lang="nb-NO" dirty="0" err="1"/>
              <a:t>than</a:t>
            </a:r>
            <a:r>
              <a:rPr lang="nb-NO" dirty="0"/>
              <a:t> 5,3 </a:t>
            </a:r>
            <a:r>
              <a:rPr lang="nb-NO" sz="1200" b="0" i="0" kern="1200" dirty="0" err="1">
                <a:solidFill>
                  <a:schemeClr val="tx1"/>
                </a:solidFill>
                <a:effectLst/>
                <a:latin typeface="+mn-lt"/>
                <a:ea typeface="+mn-ea"/>
                <a:cs typeface="+mn-cs"/>
              </a:rPr>
              <a:t>mmol</a:t>
            </a:r>
            <a:r>
              <a:rPr lang="nb-NO" sz="1200" b="0" i="0" kern="1200" dirty="0">
                <a:solidFill>
                  <a:schemeClr val="tx1"/>
                </a:solidFill>
                <a:effectLst/>
                <a:latin typeface="+mn-lt"/>
                <a:ea typeface="+mn-ea"/>
                <a:cs typeface="+mn-cs"/>
              </a:rPr>
              <a:t>/l</a:t>
            </a:r>
          </a:p>
          <a:p>
            <a:r>
              <a:rPr lang="nb-NO" sz="1200" b="0" i="0" kern="1200" dirty="0">
                <a:solidFill>
                  <a:schemeClr val="tx1"/>
                </a:solidFill>
                <a:effectLst/>
                <a:latin typeface="+mn-lt"/>
                <a:ea typeface="+mn-ea"/>
                <a:cs typeface="+mn-cs"/>
              </a:rPr>
              <a:t>B. </a:t>
            </a:r>
            <a:r>
              <a:rPr lang="nb-NO" sz="1200" b="0" i="0" kern="1200" dirty="0" err="1">
                <a:solidFill>
                  <a:schemeClr val="tx1"/>
                </a:solidFill>
                <a:effectLst/>
                <a:latin typeface="+mn-lt"/>
                <a:ea typeface="+mn-ea"/>
                <a:cs typeface="+mn-cs"/>
              </a:rPr>
              <a:t>Implies</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adding</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criteria</a:t>
            </a:r>
            <a:r>
              <a:rPr lang="nb-NO" sz="1200" b="0" i="0" kern="1200" dirty="0">
                <a:solidFill>
                  <a:schemeClr val="tx1"/>
                </a:solidFill>
                <a:effectLst/>
                <a:latin typeface="+mn-lt"/>
                <a:ea typeface="+mn-ea"/>
                <a:cs typeface="+mn-cs"/>
              </a:rPr>
              <a:t> age </a:t>
            </a:r>
            <a:r>
              <a:rPr lang="nb-NO" sz="1200" b="0" i="0" kern="1200" dirty="0" err="1">
                <a:solidFill>
                  <a:schemeClr val="tx1"/>
                </a:solidFill>
                <a:effectLst/>
                <a:latin typeface="+mn-lt"/>
                <a:ea typeface="+mn-ea"/>
                <a:cs typeface="+mn-cs"/>
              </a:rPr>
              <a:t>above</a:t>
            </a:r>
            <a:r>
              <a:rPr lang="nb-NO" sz="1200" b="0" i="0" kern="1200" dirty="0">
                <a:solidFill>
                  <a:schemeClr val="tx1"/>
                </a:solidFill>
                <a:effectLst/>
                <a:latin typeface="+mn-lt"/>
                <a:ea typeface="+mn-ea"/>
                <a:cs typeface="+mn-cs"/>
              </a:rPr>
              <a:t> 40 </a:t>
            </a:r>
            <a:r>
              <a:rPr lang="nb-NO" sz="1200" b="0" i="0" kern="1200" dirty="0" err="1">
                <a:solidFill>
                  <a:schemeClr val="tx1"/>
                </a:solidFill>
                <a:effectLst/>
                <a:latin typeface="+mn-lt"/>
                <a:ea typeface="+mn-ea"/>
                <a:cs typeface="+mn-cs"/>
              </a:rPr>
              <a:t>years</a:t>
            </a:r>
            <a:endParaRPr lang="nb-NO" sz="1200" b="0" i="0" kern="1200" dirty="0">
              <a:solidFill>
                <a:schemeClr val="tx1"/>
              </a:solidFill>
              <a:effectLst/>
              <a:latin typeface="+mn-lt"/>
              <a:ea typeface="+mn-ea"/>
              <a:cs typeface="+mn-cs"/>
            </a:endParaRPr>
          </a:p>
          <a:p>
            <a:endParaRPr lang="nb-NO" sz="1200" b="0" i="0" kern="1200" baseline="0" dirty="0">
              <a:solidFill>
                <a:schemeClr val="tx1"/>
              </a:solidFill>
              <a:effectLst/>
              <a:latin typeface="+mn-lt"/>
              <a:ea typeface="+mn-ea"/>
              <a:cs typeface="+mn-cs"/>
            </a:endParaRPr>
          </a:p>
          <a:p>
            <a:r>
              <a:rPr lang="nb-NO" sz="1200" b="0" i="0" kern="1200" baseline="0" dirty="0" err="1">
                <a:solidFill>
                  <a:schemeClr val="tx1"/>
                </a:solidFill>
                <a:effectLst/>
                <a:latin typeface="+mn-lt"/>
                <a:ea typeface="+mn-ea"/>
                <a:cs typeface="+mn-cs"/>
              </a:rPr>
              <a:t>They</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acknowledge</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that</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they</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will</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loose</a:t>
            </a:r>
            <a:r>
              <a:rPr lang="nb-NO" sz="1200" b="0" i="0" kern="1200" baseline="0" dirty="0">
                <a:solidFill>
                  <a:schemeClr val="tx1"/>
                </a:solidFill>
                <a:effectLst/>
                <a:latin typeface="+mn-lt"/>
                <a:ea typeface="+mn-ea"/>
                <a:cs typeface="+mn-cs"/>
              </a:rPr>
              <a:t> more </a:t>
            </a:r>
            <a:r>
              <a:rPr lang="nb-NO" sz="1200" b="0" i="0" kern="1200" baseline="0" dirty="0" err="1">
                <a:solidFill>
                  <a:schemeClr val="tx1"/>
                </a:solidFill>
                <a:effectLst/>
                <a:latin typeface="+mn-lt"/>
                <a:ea typeface="+mn-ea"/>
                <a:cs typeface="+mn-cs"/>
              </a:rPr>
              <a:t>of</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the</a:t>
            </a:r>
            <a:r>
              <a:rPr lang="nb-NO" sz="1200" b="0" i="0" kern="1200" baseline="0" dirty="0">
                <a:solidFill>
                  <a:schemeClr val="tx1"/>
                </a:solidFill>
                <a:effectLst/>
                <a:latin typeface="+mn-lt"/>
                <a:ea typeface="+mn-ea"/>
                <a:cs typeface="+mn-cs"/>
              </a:rPr>
              <a:t> cases, </a:t>
            </a:r>
            <a:r>
              <a:rPr lang="nb-NO" sz="1200" b="0" i="0" kern="1200" baseline="0" dirty="0" err="1">
                <a:solidFill>
                  <a:schemeClr val="tx1"/>
                </a:solidFill>
                <a:effectLst/>
                <a:latin typeface="+mn-lt"/>
                <a:ea typeface="+mn-ea"/>
                <a:cs typeface="+mn-cs"/>
              </a:rPr>
              <a:t>but</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they</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rationalise</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that</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they</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will</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find</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the</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ones</a:t>
            </a:r>
            <a:r>
              <a:rPr lang="nb-NO" sz="1200" b="0" i="0" kern="1200" baseline="0" dirty="0">
                <a:solidFill>
                  <a:schemeClr val="tx1"/>
                </a:solidFill>
                <a:effectLst/>
                <a:latin typeface="+mn-lt"/>
                <a:ea typeface="+mn-ea"/>
                <a:cs typeface="+mn-cs"/>
              </a:rPr>
              <a:t> most in </a:t>
            </a:r>
            <a:r>
              <a:rPr lang="nb-NO" sz="1200" b="0" i="0" kern="1200" baseline="0" dirty="0" err="1">
                <a:solidFill>
                  <a:schemeClr val="tx1"/>
                </a:solidFill>
                <a:effectLst/>
                <a:latin typeface="+mn-lt"/>
                <a:ea typeface="+mn-ea"/>
                <a:cs typeface="+mn-cs"/>
              </a:rPr>
              <a:t>need</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of</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treatment</a:t>
            </a:r>
            <a:r>
              <a:rPr lang="nb-NO" sz="1200" b="0" i="0" kern="1200" baseline="0" dirty="0">
                <a:solidFill>
                  <a:schemeClr val="tx1"/>
                </a:solidFill>
                <a:effectLst/>
                <a:latin typeface="+mn-lt"/>
                <a:ea typeface="+mn-ea"/>
                <a:cs typeface="+mn-cs"/>
              </a:rPr>
              <a:t> </a:t>
            </a:r>
            <a:endParaRPr lang="nb-NO" dirty="0"/>
          </a:p>
        </p:txBody>
      </p:sp>
      <p:sp>
        <p:nvSpPr>
          <p:cNvPr id="4" name="Slide Number Placehold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F16396B6-B520-4C76-AFF1-72DD4C01514F}"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30</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986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TRIP = Training in </a:t>
            </a:r>
            <a:r>
              <a:rPr lang="nb-NO" dirty="0" err="1"/>
              <a:t>Pregnancy</a:t>
            </a:r>
            <a:endParaRPr lang="nb-NO" dirty="0"/>
          </a:p>
          <a:p>
            <a:r>
              <a:rPr lang="nb-NO" dirty="0"/>
              <a:t>FFF = </a:t>
            </a:r>
            <a:r>
              <a:rPr lang="nb-NO" dirty="0" err="1"/>
              <a:t>Fit</a:t>
            </a:r>
            <a:r>
              <a:rPr lang="nb-NO" dirty="0"/>
              <a:t> for Fødsel</a:t>
            </a:r>
          </a:p>
          <a:p>
            <a:pPr marL="0" marR="0" lvl="0" indent="0" algn="l" defTabSz="9142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1900" b="1" i="0" u="none" strike="noStrike" kern="1200" cap="none" spc="0" normalizeH="0" baseline="0" noProof="0" dirty="0">
                <a:ln>
                  <a:noFill/>
                </a:ln>
                <a:solidFill>
                  <a:srgbClr val="202020"/>
                </a:solidFill>
                <a:effectLst/>
                <a:uLnTx/>
                <a:uFillTx/>
                <a:latin typeface="Arial" panose="020B0604020202020204"/>
                <a:ea typeface="+mn-ea"/>
                <a:cs typeface="+mn-cs"/>
              </a:rPr>
              <a:t>Oppsummert funn i 4GDM (kvinner med europeisk bakgrunn):</a:t>
            </a:r>
          </a:p>
          <a:p>
            <a:pPr marL="342900" marR="0" lvl="0" indent="-34290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100" b="0" i="0" u="none" strike="noStrike" kern="1200" cap="none" spc="0" normalizeH="0" baseline="0" noProof="0" dirty="0">
                <a:ln>
                  <a:noFill/>
                </a:ln>
                <a:solidFill>
                  <a:srgbClr val="202020"/>
                </a:solidFill>
                <a:effectLst/>
                <a:uLnTx/>
                <a:uFillTx/>
                <a:latin typeface="Arial" panose="020B0604020202020204"/>
                <a:ea typeface="+mn-ea"/>
                <a:cs typeface="+mn-cs"/>
              </a:rPr>
              <a:t>6,8 % av </a:t>
            </a:r>
            <a:r>
              <a:rPr kumimoji="0" lang="nb-NO" sz="2100" b="0" i="1" u="none" strike="noStrike" kern="1200" cap="none" spc="0" normalizeH="0" baseline="0" noProof="0" dirty="0">
                <a:ln>
                  <a:noFill/>
                </a:ln>
                <a:solidFill>
                  <a:srgbClr val="202020"/>
                </a:solidFill>
                <a:effectLst/>
                <a:uLnTx/>
                <a:uFillTx/>
                <a:latin typeface="Arial" panose="020B0604020202020204"/>
                <a:ea typeface="+mn-ea"/>
                <a:cs typeface="+mn-cs"/>
              </a:rPr>
              <a:t>førstegangs</a:t>
            </a:r>
            <a:r>
              <a:rPr kumimoji="0" lang="nb-NO" sz="2100" b="0" i="0" u="none" strike="noStrike" kern="1200" cap="none" spc="0" normalizeH="0" baseline="0" noProof="0" dirty="0">
                <a:ln>
                  <a:noFill/>
                </a:ln>
                <a:solidFill>
                  <a:srgbClr val="202020"/>
                </a:solidFill>
                <a:effectLst/>
                <a:uLnTx/>
                <a:uFillTx/>
                <a:latin typeface="Arial" panose="020B0604020202020204"/>
                <a:ea typeface="+mn-ea"/>
                <a:cs typeface="+mn-cs"/>
              </a:rPr>
              <a:t>fødende og 9,8 % av de </a:t>
            </a:r>
            <a:r>
              <a:rPr kumimoji="0" lang="nb-NO" sz="2100" b="0" i="1" u="none" strike="noStrike" kern="1200" cap="none" spc="0" normalizeH="0" baseline="0" noProof="0" dirty="0">
                <a:ln>
                  <a:noFill/>
                </a:ln>
                <a:solidFill>
                  <a:srgbClr val="202020"/>
                </a:solidFill>
                <a:effectLst/>
                <a:uLnTx/>
                <a:uFillTx/>
                <a:latin typeface="Arial" panose="020B0604020202020204"/>
                <a:ea typeface="+mn-ea"/>
                <a:cs typeface="+mn-cs"/>
              </a:rPr>
              <a:t>flergangs</a:t>
            </a:r>
            <a:r>
              <a:rPr kumimoji="0" lang="nb-NO" sz="2100" b="0" i="0" u="none" strike="noStrike" kern="1200" cap="none" spc="0" normalizeH="0" baseline="0" noProof="0" dirty="0">
                <a:ln>
                  <a:noFill/>
                </a:ln>
                <a:solidFill>
                  <a:srgbClr val="202020"/>
                </a:solidFill>
                <a:effectLst/>
                <a:uLnTx/>
                <a:uFillTx/>
                <a:latin typeface="Arial" panose="020B0604020202020204"/>
                <a:ea typeface="+mn-ea"/>
                <a:cs typeface="+mn-cs"/>
              </a:rPr>
              <a:t>fødende hadde GDM (SVD) etter gjeldende diagnostiske kriterier.</a:t>
            </a:r>
          </a:p>
          <a:p>
            <a:pPr marL="0" marR="0" lvl="0" indent="0" algn="l" defTabSz="91426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210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342900" marR="0" lvl="0" indent="-34290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100" b="0" i="0" u="none" strike="noStrike" kern="1200" cap="none" spc="0" normalizeH="0" baseline="0" noProof="0" dirty="0">
                <a:ln>
                  <a:noFill/>
                </a:ln>
                <a:solidFill>
                  <a:srgbClr val="202020"/>
                </a:solidFill>
                <a:effectLst/>
                <a:uLnTx/>
                <a:uFillTx/>
                <a:latin typeface="Arial" panose="020B0604020202020204"/>
                <a:ea typeface="+mn-ea"/>
                <a:cs typeface="+mn-cs"/>
              </a:rPr>
              <a:t>SVD prevalens var tilnærmet den samme hos kvinner &lt; 25 år som hos de mellom 30 og 34,9 år, uavhengig av paritet, og en stor andel av dem med SVD var i de yngste aldersgruppene (</a:t>
            </a:r>
            <a:r>
              <a:rPr kumimoji="0" lang="nb-NO" sz="2100" b="0" i="0" u="none" strike="noStrike" kern="1200" cap="none" spc="0" normalizeH="0" baseline="0" noProof="0" dirty="0" err="1">
                <a:ln>
                  <a:noFill/>
                </a:ln>
                <a:solidFill>
                  <a:srgbClr val="202020"/>
                </a:solidFill>
                <a:effectLst/>
                <a:uLnTx/>
                <a:uFillTx/>
                <a:latin typeface="Arial" panose="020B0604020202020204"/>
                <a:ea typeface="+mn-ea"/>
                <a:cs typeface="+mn-cs"/>
              </a:rPr>
              <a:t>pga</a:t>
            </a:r>
            <a:r>
              <a:rPr kumimoji="0" lang="nb-NO" sz="2100" b="0" i="0" u="none" strike="noStrike" kern="1200" cap="none" spc="0" normalizeH="0" baseline="0" noProof="0" dirty="0">
                <a:ln>
                  <a:noFill/>
                </a:ln>
                <a:solidFill>
                  <a:srgbClr val="202020"/>
                </a:solidFill>
                <a:effectLst/>
                <a:uLnTx/>
                <a:uFillTx/>
                <a:latin typeface="Arial" panose="020B0604020202020204"/>
                <a:ea typeface="+mn-ea"/>
                <a:cs typeface="+mn-cs"/>
              </a:rPr>
              <a:t> alderssammensetningen i kohorten).</a:t>
            </a:r>
          </a:p>
          <a:p>
            <a:pPr marL="0" marR="0" lvl="0" indent="0" algn="l" defTabSz="91426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210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342900" marR="0" lvl="0" indent="-34290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100" b="0" i="0" u="none" strike="noStrike" kern="1200" cap="none" spc="0" normalizeH="0" baseline="0" noProof="0" dirty="0">
                <a:ln>
                  <a:noFill/>
                </a:ln>
                <a:solidFill>
                  <a:srgbClr val="202020"/>
                </a:solidFill>
                <a:effectLst/>
                <a:uLnTx/>
                <a:uFillTx/>
                <a:latin typeface="Arial" panose="020B0604020202020204"/>
                <a:ea typeface="+mn-ea"/>
                <a:cs typeface="+mn-cs"/>
              </a:rPr>
              <a:t>For </a:t>
            </a:r>
            <a:r>
              <a:rPr kumimoji="0" lang="nb-NO" sz="2100" b="0" i="0" u="sng" strike="noStrike" kern="1200" cap="none" spc="0" normalizeH="0" baseline="0" noProof="0" dirty="0">
                <a:ln>
                  <a:noFill/>
                </a:ln>
                <a:solidFill>
                  <a:srgbClr val="202020"/>
                </a:solidFill>
                <a:effectLst/>
                <a:uLnTx/>
                <a:uFillTx/>
                <a:latin typeface="Arial" panose="020B0604020202020204"/>
                <a:ea typeface="+mn-ea"/>
                <a:cs typeface="+mn-cs"/>
              </a:rPr>
              <a:t>førstegangsgravide:</a:t>
            </a:r>
          </a:p>
          <a:p>
            <a:pPr marL="702864" marR="0" lvl="1" indent="-342900" algn="l" defTabSz="914263"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nb-NO" sz="2000" b="0" i="0" u="none" strike="noStrike" kern="1200" cap="none" spc="0" normalizeH="0" baseline="0" noProof="0" dirty="0">
                <a:ln>
                  <a:noFill/>
                </a:ln>
                <a:solidFill>
                  <a:srgbClr val="FF0000"/>
                </a:solidFill>
                <a:effectLst/>
                <a:uLnTx/>
                <a:uFillTx/>
                <a:latin typeface="Arial" panose="020B0604020202020204"/>
                <a:ea typeface="+mn-ea"/>
                <a:cs typeface="+mn-cs"/>
              </a:rPr>
              <a:t>Alder &gt; 25 år </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som eneste kriterium for å tilby OGTT, identifiseres </a:t>
            </a:r>
            <a:r>
              <a:rPr kumimoji="0" lang="nb-NO" sz="2000" b="0" i="0" u="none" strike="noStrike" kern="1200" cap="none" spc="0" normalizeH="0" baseline="0" noProof="0" dirty="0">
                <a:ln>
                  <a:noFill/>
                </a:ln>
                <a:solidFill>
                  <a:srgbClr val="FF0000"/>
                </a:solidFill>
                <a:effectLst/>
                <a:uLnTx/>
                <a:uFillTx/>
                <a:latin typeface="Arial" panose="020B0604020202020204"/>
                <a:ea typeface="+mn-ea"/>
                <a:cs typeface="+mn-cs"/>
              </a:rPr>
              <a:t>85 %</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 av SVD-tilfellene. </a:t>
            </a:r>
          </a:p>
          <a:p>
            <a:pPr marL="702864" marR="0" lvl="1" indent="-342900" algn="l" defTabSz="914263"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nb-NO" sz="2000" b="0" i="0" u="none" strike="noStrike" kern="1200" cap="none" spc="0" normalizeH="0" baseline="0" noProof="0" dirty="0">
                <a:ln>
                  <a:noFill/>
                </a:ln>
                <a:solidFill>
                  <a:srgbClr val="FF0000"/>
                </a:solidFill>
                <a:effectLst/>
                <a:uLnTx/>
                <a:uFillTx/>
                <a:latin typeface="Arial" panose="020B0604020202020204"/>
                <a:ea typeface="+mn-ea"/>
                <a:cs typeface="+mn-cs"/>
              </a:rPr>
              <a:t>BMI &gt; 25 kg/</a:t>
            </a:r>
            <a:r>
              <a:rPr kumimoji="0" lang="nb-NO" sz="2000" b="0" i="0" u="none" strike="noStrike" kern="1200" cap="none" spc="0" normalizeH="0" baseline="0" noProof="0" dirty="0">
                <a:ln>
                  <a:noFill/>
                </a:ln>
                <a:solidFill>
                  <a:srgbClr val="FF0000"/>
                </a:solidFill>
                <a:effectLst/>
                <a:uLnTx/>
                <a:uFillTx/>
                <a:latin typeface="Arial" panose="020B0604020202020204"/>
                <a:ea typeface="Calibri" panose="020F0502020204030204" pitchFamily="34" charset="0"/>
                <a:cs typeface="+mn-cs"/>
              </a:rPr>
              <a:t> m</a:t>
            </a:r>
            <a:r>
              <a:rPr kumimoji="0" lang="nb-NO" sz="2000" b="0" i="0" u="none" strike="noStrike" kern="1200" cap="none" spc="0" normalizeH="0" baseline="30000" noProof="0" dirty="0">
                <a:ln>
                  <a:noFill/>
                </a:ln>
                <a:solidFill>
                  <a:srgbClr val="FF0000"/>
                </a:solidFill>
                <a:effectLst/>
                <a:uLnTx/>
                <a:uFillTx/>
                <a:latin typeface="Arial" panose="020B0604020202020204"/>
                <a:ea typeface="Calibri" panose="020F0502020204030204" pitchFamily="34" charset="0"/>
                <a:cs typeface="+mn-cs"/>
              </a:rPr>
              <a:t>2</a:t>
            </a:r>
            <a:r>
              <a:rPr kumimoji="0" lang="nb-NO" sz="2000" b="0" i="0" u="none" strike="noStrike" kern="1200" cap="none" spc="0" normalizeH="0" baseline="0" noProof="0" dirty="0">
                <a:ln>
                  <a:noFill/>
                </a:ln>
                <a:solidFill>
                  <a:srgbClr val="FF0000"/>
                </a:solidFill>
                <a:effectLst/>
                <a:uLnTx/>
                <a:uFillTx/>
                <a:latin typeface="Arial" panose="020B0604020202020204"/>
                <a:ea typeface="Calibri" panose="020F0502020204030204" pitchFamily="34" charset="0"/>
                <a:cs typeface="+mn-cs"/>
              </a:rPr>
              <a:t> </a:t>
            </a:r>
            <a:r>
              <a:rPr kumimoji="0" lang="nb-NO" sz="2000" b="0"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som eneste kriterium for å tilby OGTT identifiseres </a:t>
            </a:r>
            <a:r>
              <a:rPr kumimoji="0" lang="nb-NO" sz="2000" b="0" i="0" u="none" strike="noStrike" kern="1200" cap="none" spc="0" normalizeH="0" baseline="0" noProof="0" dirty="0">
                <a:ln>
                  <a:noFill/>
                </a:ln>
                <a:solidFill>
                  <a:srgbClr val="FF0000"/>
                </a:solidFill>
                <a:effectLst/>
                <a:uLnTx/>
                <a:uFillTx/>
                <a:latin typeface="Arial" panose="020B0604020202020204"/>
                <a:ea typeface="+mn-ea"/>
                <a:cs typeface="+mn-cs"/>
              </a:rPr>
              <a:t>45%</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 av SVD-tilfellene. </a:t>
            </a:r>
          </a:p>
          <a:p>
            <a:pPr marL="702864" marR="0" lvl="1" indent="-342900" algn="l" defTabSz="914263"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nb-NO" sz="2000" b="0" i="0" u="none" strike="noStrike" kern="1200" cap="none" spc="0" normalizeH="0" baseline="0" noProof="0" dirty="0">
                <a:ln>
                  <a:noFill/>
                </a:ln>
                <a:solidFill>
                  <a:srgbClr val="FF0000"/>
                </a:solidFill>
                <a:effectLst/>
                <a:uLnTx/>
                <a:uFillTx/>
                <a:latin typeface="Arial" panose="020B0604020202020204"/>
                <a:ea typeface="+mn-ea"/>
                <a:cs typeface="+mn-cs"/>
              </a:rPr>
              <a:t>Dagens kriterier </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(alder &gt; 25 eller BMI&gt; 25) identifiseres ca. </a:t>
            </a:r>
            <a:r>
              <a:rPr kumimoji="0" lang="nb-NO" sz="2000" b="0" i="0" u="none" strike="noStrike" kern="1200" cap="none" spc="0" normalizeH="0" baseline="0" noProof="0" dirty="0">
                <a:ln>
                  <a:noFill/>
                </a:ln>
                <a:solidFill>
                  <a:srgbClr val="FF0000"/>
                </a:solidFill>
                <a:effectLst/>
                <a:uLnTx/>
                <a:uFillTx/>
                <a:latin typeface="Arial" panose="020B0604020202020204"/>
                <a:ea typeface="+mn-ea"/>
                <a:cs typeface="+mn-cs"/>
              </a:rPr>
              <a:t>90%</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 av dem med SVD.</a:t>
            </a:r>
          </a:p>
          <a:p>
            <a:pPr marL="702864" marR="0" lvl="1" indent="-342900" algn="l" defTabSz="914263"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Dersom OGTT reserveres til kvinner med </a:t>
            </a:r>
            <a:r>
              <a:rPr kumimoji="0" lang="nb-NO" sz="2000" b="0" i="0" u="none" strike="noStrike" kern="1200" cap="none" spc="0" normalizeH="0" baseline="0" noProof="0" dirty="0">
                <a:ln>
                  <a:noFill/>
                </a:ln>
                <a:solidFill>
                  <a:srgbClr val="FF0000"/>
                </a:solidFill>
                <a:effectLst/>
                <a:uLnTx/>
                <a:uFillTx/>
                <a:latin typeface="Arial" panose="020B0604020202020204"/>
                <a:ea typeface="+mn-ea"/>
                <a:cs typeface="+mn-cs"/>
              </a:rPr>
              <a:t>BMI ≥ 27 </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identifiseres </a:t>
            </a:r>
            <a:r>
              <a:rPr kumimoji="0" lang="nb-NO" sz="2000" b="0" i="0" u="none" strike="noStrike" kern="1200" cap="none" spc="0" normalizeH="0" baseline="0" noProof="0" dirty="0">
                <a:ln>
                  <a:noFill/>
                </a:ln>
                <a:solidFill>
                  <a:prstClr val="black"/>
                </a:solidFill>
                <a:effectLst/>
                <a:uLnTx/>
                <a:uFillTx/>
                <a:latin typeface="Arial" panose="020B0604020202020204"/>
                <a:ea typeface="+mn-ea"/>
                <a:cs typeface="+mn-cs"/>
              </a:rPr>
              <a:t>kun</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 </a:t>
            </a:r>
            <a:r>
              <a:rPr kumimoji="0" lang="nb-NO" sz="2000" b="0" i="0" u="none" strike="noStrike" kern="1200" cap="none" spc="0" normalizeH="0" baseline="0" noProof="0" dirty="0">
                <a:ln>
                  <a:noFill/>
                </a:ln>
                <a:solidFill>
                  <a:srgbClr val="FF0000"/>
                </a:solidFill>
                <a:effectLst/>
                <a:uLnTx/>
                <a:uFillTx/>
                <a:latin typeface="Arial" panose="020B0604020202020204"/>
                <a:ea typeface="+mn-ea"/>
                <a:cs typeface="+mn-cs"/>
              </a:rPr>
              <a:t>38 %</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 av SVD-tilfellene. </a:t>
            </a:r>
          </a:p>
          <a:p>
            <a:pPr marL="702864" marR="0" lvl="1" indent="-342900" algn="l" defTabSz="914263"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Tilsvarende, om OGTT tilbys kun de med </a:t>
            </a:r>
            <a:r>
              <a:rPr kumimoji="0" lang="nb-NO" sz="2000" b="0" i="0" u="none" strike="noStrike" kern="1200" cap="none" spc="0" normalizeH="0" baseline="0" noProof="0" dirty="0">
                <a:ln>
                  <a:noFill/>
                </a:ln>
                <a:solidFill>
                  <a:srgbClr val="FF0000"/>
                </a:solidFill>
                <a:effectLst/>
                <a:uLnTx/>
                <a:uFillTx/>
                <a:latin typeface="Arial" panose="020B0604020202020204"/>
                <a:ea typeface="+mn-ea"/>
                <a:cs typeface="+mn-cs"/>
              </a:rPr>
              <a:t>BMI ≥ 25 </a:t>
            </a:r>
            <a:r>
              <a:rPr kumimoji="0" lang="nb-NO" sz="2000" b="0" i="0" u="sng" strike="noStrike" kern="1200" cap="none" spc="0" normalizeH="0" baseline="0" noProof="0" dirty="0">
                <a:ln>
                  <a:noFill/>
                </a:ln>
                <a:solidFill>
                  <a:srgbClr val="FF0000"/>
                </a:solidFill>
                <a:effectLst/>
                <a:uLnTx/>
                <a:uFillTx/>
                <a:latin typeface="Arial" panose="020B0604020202020204"/>
                <a:ea typeface="+mn-ea"/>
                <a:cs typeface="+mn-cs"/>
              </a:rPr>
              <a:t>og</a:t>
            </a:r>
            <a:r>
              <a:rPr kumimoji="0" lang="nb-NO" sz="2000" b="0" i="0" u="none" strike="noStrike" kern="1200" cap="none" spc="0" normalizeH="0" baseline="0" noProof="0" dirty="0">
                <a:ln>
                  <a:noFill/>
                </a:ln>
                <a:solidFill>
                  <a:srgbClr val="FF0000"/>
                </a:solidFill>
                <a:effectLst/>
                <a:uLnTx/>
                <a:uFillTx/>
                <a:latin typeface="Arial" panose="020B0604020202020204"/>
                <a:ea typeface="+mn-ea"/>
                <a:cs typeface="+mn-cs"/>
              </a:rPr>
              <a:t> alder ≥ 30 år </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(begge kriterier samtidig), vil kun </a:t>
            </a:r>
            <a:r>
              <a:rPr kumimoji="0" lang="nb-NO" sz="2000" b="0" i="0" u="none" strike="noStrike" kern="1200" cap="none" spc="0" normalizeH="0" baseline="0" noProof="0" dirty="0">
                <a:ln>
                  <a:noFill/>
                </a:ln>
                <a:solidFill>
                  <a:srgbClr val="FF0000"/>
                </a:solidFill>
                <a:effectLst/>
                <a:uLnTx/>
                <a:uFillTx/>
                <a:latin typeface="Arial" panose="020B0604020202020204"/>
                <a:ea typeface="+mn-ea"/>
                <a:cs typeface="+mn-cs"/>
              </a:rPr>
              <a:t>25 %</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 av de med SVD bli identifisert.</a:t>
            </a:r>
          </a:p>
          <a:p>
            <a:pPr marL="702864" marR="0" lvl="1" indent="-342900" algn="l" defTabSz="914263"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Prevalens LGA er 7 % uten SVD og 18 % med SVD, og ved BMI &lt; 25 kg/</a:t>
            </a:r>
            <a:r>
              <a:rPr kumimoji="0" lang="nb-NO" sz="2000" b="0" i="0" u="none" strike="noStrike" kern="1200" cap="none" spc="0" normalizeH="0" baseline="0" noProof="0" dirty="0">
                <a:ln>
                  <a:noFill/>
                </a:ln>
                <a:solidFill>
                  <a:srgbClr val="202020"/>
                </a:solidFill>
                <a:effectLst/>
                <a:uLnTx/>
                <a:uFillTx/>
                <a:latin typeface="Arial" panose="020B0604020202020204"/>
                <a:ea typeface="Calibri" panose="020F0502020204030204" pitchFamily="34" charset="0"/>
                <a:cs typeface="+mn-cs"/>
              </a:rPr>
              <a:t> m</a:t>
            </a:r>
            <a:r>
              <a:rPr kumimoji="0" lang="nb-NO" sz="2000" b="0" i="0" u="none" strike="noStrike" kern="1200" cap="none" spc="0" normalizeH="0" baseline="30000" noProof="0" dirty="0">
                <a:ln>
                  <a:noFill/>
                </a:ln>
                <a:solidFill>
                  <a:srgbClr val="202020"/>
                </a:solidFill>
                <a:effectLst/>
                <a:uLnTx/>
                <a:uFillTx/>
                <a:latin typeface="Arial" panose="020B0604020202020204"/>
                <a:ea typeface="Calibri" panose="020F0502020204030204" pitchFamily="34" charset="0"/>
                <a:cs typeface="+mn-cs"/>
              </a:rPr>
              <a:t>2 </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 er tallene tilsvarende (7 % og 17 %)</a:t>
            </a:r>
          </a:p>
          <a:p>
            <a:pPr marL="702864" marR="0" lvl="1" indent="-342900" algn="l" defTabSz="914263"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Konsekvensene av SVD på utfallene LGA og keisersnitt er overraskende stor blant kvinner med BMI &lt; 25 kg/</a:t>
            </a:r>
            <a:r>
              <a:rPr kumimoji="0" lang="nb-NO" sz="2000" b="0" i="0" u="none" strike="noStrike" kern="1200" cap="none" spc="0" normalizeH="0" baseline="0" noProof="0" dirty="0">
                <a:ln>
                  <a:noFill/>
                </a:ln>
                <a:solidFill>
                  <a:srgbClr val="202020"/>
                </a:solidFill>
                <a:effectLst/>
                <a:uLnTx/>
                <a:uFillTx/>
                <a:latin typeface="Arial" panose="020B0604020202020204"/>
                <a:ea typeface="Calibri" panose="020F0502020204030204" pitchFamily="34" charset="0"/>
                <a:cs typeface="+mn-cs"/>
              </a:rPr>
              <a:t> m</a:t>
            </a:r>
            <a:r>
              <a:rPr kumimoji="0" lang="nb-NO" sz="2000" b="0" i="0" u="none" strike="noStrike" kern="1200" cap="none" spc="0" normalizeH="0" baseline="30000" noProof="0" dirty="0">
                <a:ln>
                  <a:noFill/>
                </a:ln>
                <a:solidFill>
                  <a:srgbClr val="202020"/>
                </a:solidFill>
                <a:effectLst/>
                <a:uLnTx/>
                <a:uFillTx/>
                <a:latin typeface="Arial" panose="020B0604020202020204"/>
                <a:ea typeface="Calibri" panose="020F0502020204030204" pitchFamily="34" charset="0"/>
                <a:cs typeface="+mn-cs"/>
              </a:rPr>
              <a:t>2 </a:t>
            </a:r>
            <a:br>
              <a:rPr kumimoji="0" lang="nb-NO" sz="2000" b="0" i="0" u="none" strike="noStrike" kern="1200" cap="none" spc="0" normalizeH="0" baseline="30000" noProof="0" dirty="0">
                <a:ln>
                  <a:noFill/>
                </a:ln>
                <a:solidFill>
                  <a:srgbClr val="202020"/>
                </a:solidFill>
                <a:effectLst/>
                <a:uLnTx/>
                <a:uFillTx/>
                <a:latin typeface="Arial" panose="020B0604020202020204"/>
                <a:ea typeface="Calibri" panose="020F0502020204030204" pitchFamily="34" charset="0"/>
                <a:cs typeface="+mn-cs"/>
              </a:rPr>
            </a:br>
            <a:r>
              <a:rPr kumimoji="0" lang="nb-NO" sz="2000" b="0" i="0" u="none" strike="noStrike" kern="1200" cap="none" spc="0" normalizeH="0" baseline="30000" noProof="0" dirty="0">
                <a:ln>
                  <a:noFill/>
                </a:ln>
                <a:solidFill>
                  <a:srgbClr val="202020"/>
                </a:solidFill>
                <a:effectLst/>
                <a:uLnTx/>
                <a:uFillTx/>
                <a:latin typeface="Arial" panose="020B0604020202020204"/>
                <a:ea typeface="Calibri" panose="020F0502020204030204" pitchFamily="34" charset="0"/>
                <a:cs typeface="+mn-cs"/>
                <a:sym typeface="Wingdings" panose="05000000000000000000" pitchFamily="2" charset="2"/>
              </a:rPr>
              <a:t> </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understøtter at SVD/hyperglykemi har en selvstendig effekt utover (uavhengig av) BMI. </a:t>
            </a:r>
          </a:p>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31</a:t>
            </a:fld>
            <a:endParaRPr lang="nn-NO"/>
          </a:p>
        </p:txBody>
      </p:sp>
    </p:spTree>
    <p:extLst>
      <p:ext uri="{BB962C8B-B14F-4D97-AF65-F5344CB8AC3E}">
        <p14:creationId xmlns:p14="http://schemas.microsoft.com/office/powerpoint/2010/main" val="1145585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srgbClr val="00B050"/>
                </a:solidFill>
                <a:effectLst/>
                <a:uLnTx/>
                <a:uFillTx/>
                <a:latin typeface="Arial" panose="020B0604020202020204"/>
                <a:ea typeface="+mn-ea"/>
                <a:cs typeface="+mn-cs"/>
              </a:rPr>
              <a:t>Gitt utredning av denne modellen viser validitet og klinisk anvendelse, </a:t>
            </a:r>
            <a:r>
              <a:rPr kumimoji="0" lang="nb-NO" sz="1799" b="0" i="1" u="none" strike="noStrike" kern="1200" cap="none" spc="0" normalizeH="0" baseline="0" noProof="0" dirty="0">
                <a:ln>
                  <a:noFill/>
                </a:ln>
                <a:solidFill>
                  <a:srgbClr val="00B050"/>
                </a:solidFill>
                <a:effectLst/>
                <a:uLnTx/>
                <a:uFillTx/>
                <a:latin typeface="Arial" panose="020B0604020202020204"/>
                <a:ea typeface="+mn-ea"/>
                <a:cs typeface="+mn-cs"/>
              </a:rPr>
              <a:t>kan</a:t>
            </a:r>
            <a:r>
              <a:rPr kumimoji="0" lang="nb-NO" sz="1799" b="0" i="0" u="none" strike="noStrike" kern="1200" cap="none" spc="0" normalizeH="0" baseline="0" noProof="0" dirty="0">
                <a:ln>
                  <a:noFill/>
                </a:ln>
                <a:solidFill>
                  <a:srgbClr val="00B050"/>
                </a:solidFill>
                <a:effectLst/>
                <a:uLnTx/>
                <a:uFillTx/>
                <a:latin typeface="Arial" panose="020B0604020202020204"/>
                <a:ea typeface="+mn-ea"/>
                <a:cs typeface="+mn-cs"/>
              </a:rPr>
              <a:t> muligens andelen OGTT reduseres til ~ 37 % ?? (</a:t>
            </a:r>
            <a:r>
              <a:rPr kumimoji="0" lang="nb-NO" sz="1799" b="0" i="0" u="none" strike="noStrike" kern="1200" cap="none" spc="0" normalizeH="0" baseline="0" noProof="0" dirty="0" err="1">
                <a:ln>
                  <a:noFill/>
                </a:ln>
                <a:solidFill>
                  <a:srgbClr val="00B050"/>
                </a:solidFill>
                <a:effectLst/>
                <a:uLnTx/>
                <a:uFillTx/>
                <a:latin typeface="Arial" panose="020B0604020202020204"/>
                <a:ea typeface="+mn-ea"/>
                <a:cs typeface="+mn-cs"/>
              </a:rPr>
              <a:t>dvs</a:t>
            </a:r>
            <a:r>
              <a:rPr kumimoji="0" lang="nb-NO" sz="1799" b="0" i="0" u="none" strike="noStrike" kern="1200" cap="none" spc="0" normalizeH="0" baseline="0" noProof="0" dirty="0">
                <a:ln>
                  <a:noFill/>
                </a:ln>
                <a:solidFill>
                  <a:srgbClr val="00B050"/>
                </a:solidFill>
                <a:effectLst/>
                <a:uLnTx/>
                <a:uFillTx/>
                <a:latin typeface="Arial" panose="020B0604020202020204"/>
                <a:ea typeface="+mn-ea"/>
                <a:cs typeface="+mn-cs"/>
              </a:rPr>
              <a:t> gruppen 4,6 – 5,2 </a:t>
            </a:r>
            <a:r>
              <a:rPr kumimoji="0" lang="nb-NO" sz="1799" b="0" i="0" u="none" strike="noStrike" kern="1200" cap="none" spc="0" normalizeH="0" baseline="0" noProof="0" dirty="0" err="1">
                <a:ln>
                  <a:noFill/>
                </a:ln>
                <a:solidFill>
                  <a:srgbClr val="00B050"/>
                </a:solidFill>
                <a:effectLst/>
                <a:uLnTx/>
                <a:uFillTx/>
                <a:latin typeface="Arial" panose="020B0604020202020204"/>
                <a:ea typeface="+mn-ea"/>
                <a:cs typeface="+mn-cs"/>
              </a:rPr>
              <a:t>mmol</a:t>
            </a:r>
            <a:r>
              <a:rPr kumimoji="0" lang="nb-NO" sz="1799" b="0" i="0" u="none" strike="noStrike" kern="1200" cap="none" spc="0" normalizeH="0" baseline="0" noProof="0" dirty="0">
                <a:ln>
                  <a:noFill/>
                </a:ln>
                <a:solidFill>
                  <a:srgbClr val="00B050"/>
                </a:solidFill>
                <a:effectLst/>
                <a:uLnTx/>
                <a:uFillTx/>
                <a:latin typeface="Arial" panose="020B0604020202020204"/>
                <a:ea typeface="+mn-ea"/>
                <a:cs typeface="+mn-cs"/>
              </a:rPr>
              <a:t>/l)</a:t>
            </a:r>
          </a:p>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32</a:t>
            </a:fld>
            <a:endParaRPr lang="nn-NO"/>
          </a:p>
        </p:txBody>
      </p:sp>
    </p:spTree>
    <p:extLst>
      <p:ext uri="{BB962C8B-B14F-4D97-AF65-F5344CB8AC3E}">
        <p14:creationId xmlns:p14="http://schemas.microsoft.com/office/powerpoint/2010/main" val="1876617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Filmen tar kun litt over 9 min – og tar deg gjennom hele retningslinjen på en klar </a:t>
            </a:r>
            <a:r>
              <a:rPr lang="nb-NO"/>
              <a:t>og oversiktlig måte</a:t>
            </a:r>
            <a:r>
              <a:rPr lang="nb-NO">
                <a:sym typeface="Wingdings" panose="05000000000000000000" pitchFamily="2" charset="2"/>
              </a:rPr>
              <a:t></a:t>
            </a:r>
            <a:endParaRPr lang="nb-NO"/>
          </a:p>
        </p:txBody>
      </p:sp>
      <p:sp>
        <p:nvSpPr>
          <p:cNvPr id="4" name="Plassholder for lysbildenumm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BF106C09-2B7A-40C7-B480-A62D5F51D1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6619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Tidlig hyperglykemi (gråsone; HbA1c 5,9 -6,4), har en 2-4 x økt risiko for de samme utfallene som ved SVD – og ender ofte opp med behov for medikamentell behandling </a:t>
            </a:r>
            <a:r>
              <a:rPr lang="nb-NO" dirty="0">
                <a:sym typeface="Wingdings" panose="05000000000000000000" pitchFamily="2" charset="2"/>
              </a:rPr>
              <a:t> </a:t>
            </a:r>
            <a:r>
              <a:rPr lang="nb-NO" dirty="0"/>
              <a:t>viktig med tett </a:t>
            </a:r>
            <a:r>
              <a:rPr lang="nb-NO" dirty="0" err="1"/>
              <a:t>oppf</a:t>
            </a:r>
            <a:r>
              <a:rPr lang="nb-NO" dirty="0"/>
              <a:t>. og justering av hyperglykemien i spes.h.tj</a:t>
            </a:r>
          </a:p>
        </p:txBody>
      </p:sp>
      <p:sp>
        <p:nvSpPr>
          <p:cNvPr id="4" name="Plassholder for lysbildenummer 3"/>
          <p:cNvSpPr>
            <a:spLocks noGrp="1"/>
          </p:cNvSpPr>
          <p:nvPr>
            <p:ph type="sldNum" sz="quarter" idx="5"/>
          </p:nvPr>
        </p:nvSpPr>
        <p:spPr/>
        <p:txBody>
          <a:bodyPr/>
          <a:lstStyle/>
          <a:p>
            <a:fld id="{F16396B6-B520-4C76-AFF1-72DD4C01514F}" type="slidenum">
              <a:rPr lang="nn-NO" smtClean="0"/>
              <a:t>37</a:t>
            </a:fld>
            <a:endParaRPr lang="nn-NO"/>
          </a:p>
        </p:txBody>
      </p:sp>
    </p:spTree>
    <p:extLst>
      <p:ext uri="{BB962C8B-B14F-4D97-AF65-F5344CB8AC3E}">
        <p14:creationId xmlns:p14="http://schemas.microsoft.com/office/powerpoint/2010/main" val="131277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F16396B6-B520-4C76-AFF1-72DD4C01514F}"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2</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arenR"/>
            </a:pPr>
            <a:r>
              <a:rPr lang="nb-NO" dirty="0"/>
              <a:t>Etnisitet: Innvandringen fra Asia økte fra tidligere – fra slutten av 80-tallet, mens innvandring fra tidligere Øst-Europa (EU-land) økte fra midten av 2000-tallet.</a:t>
            </a:r>
          </a:p>
          <a:p>
            <a:pPr marL="228600" indent="-228600">
              <a:buAutoNum type="arabicParenR"/>
            </a:pPr>
            <a:r>
              <a:rPr lang="nb-NO" dirty="0"/>
              <a:t>Økende oppmerksomhet; I den gamle diabetesretningslinjen fra 2009, var det for første gang et spesifikt kapittel om svangerskapsdiabetes. I 2014 ble arbeidet med ny SVD-</a:t>
            </a:r>
            <a:r>
              <a:rPr lang="nb-NO" dirty="0" err="1"/>
              <a:t>retn.linje</a:t>
            </a:r>
            <a:r>
              <a:rPr lang="nb-NO" dirty="0"/>
              <a:t> startet, på høring i 2015</a:t>
            </a:r>
          </a:p>
        </p:txBody>
      </p:sp>
      <p:sp>
        <p:nvSpPr>
          <p:cNvPr id="4" name="Plassholder for lysbildenummer 3"/>
          <p:cNvSpPr>
            <a:spLocks noGrp="1"/>
          </p:cNvSpPr>
          <p:nvPr>
            <p:ph type="sldNum" sz="quarter" idx="5"/>
          </p:nvPr>
        </p:nvSpPr>
        <p:spPr/>
        <p:txBody>
          <a:bodyPr/>
          <a:lstStyle/>
          <a:p>
            <a:fld id="{F16396B6-B520-4C76-AFF1-72DD4C01514F}" type="slidenum">
              <a:rPr lang="nn-NO" smtClean="0"/>
              <a:t>8</a:t>
            </a:fld>
            <a:endParaRPr lang="nn-NO"/>
          </a:p>
        </p:txBody>
      </p:sp>
    </p:spTree>
    <p:extLst>
      <p:ext uri="{BB962C8B-B14F-4D97-AF65-F5344CB8AC3E}">
        <p14:creationId xmlns:p14="http://schemas.microsoft.com/office/powerpoint/2010/main" val="116988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10</a:t>
            </a:fld>
            <a:endParaRPr lang="nn-NO"/>
          </a:p>
        </p:txBody>
      </p:sp>
    </p:spTree>
    <p:extLst>
      <p:ext uri="{BB962C8B-B14F-4D97-AF65-F5344CB8AC3E}">
        <p14:creationId xmlns:p14="http://schemas.microsoft.com/office/powerpoint/2010/main" val="323590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som er ringet inn: Verdt å merke seg forskjell i prevalens med BMI &gt; 30 og prevalens SVD – i ulike fylker</a:t>
            </a:r>
          </a:p>
        </p:txBody>
      </p:sp>
      <p:sp>
        <p:nvSpPr>
          <p:cNvPr id="4" name="Plassholder for lysbildenummer 3"/>
          <p:cNvSpPr>
            <a:spLocks noGrp="1"/>
          </p:cNvSpPr>
          <p:nvPr>
            <p:ph type="sldNum" sz="quarter" idx="5"/>
          </p:nvPr>
        </p:nvSpPr>
        <p:spPr/>
        <p:txBody>
          <a:bodyPr/>
          <a:lstStyle/>
          <a:p>
            <a:fld id="{F16396B6-B520-4C76-AFF1-72DD4C01514F}" type="slidenum">
              <a:rPr lang="nn-NO" smtClean="0"/>
              <a:t>11</a:t>
            </a:fld>
            <a:endParaRPr lang="nn-NO"/>
          </a:p>
        </p:txBody>
      </p:sp>
    </p:spTree>
    <p:extLst>
      <p:ext uri="{BB962C8B-B14F-4D97-AF65-F5344CB8AC3E}">
        <p14:creationId xmlns:p14="http://schemas.microsoft.com/office/powerpoint/2010/main" val="231108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HAPO – </a:t>
            </a:r>
            <a:r>
              <a:rPr lang="nb-NO" dirty="0" err="1"/>
              <a:t>Follow</a:t>
            </a:r>
            <a:r>
              <a:rPr lang="nb-NO" dirty="0"/>
              <a:t>-up: Fedme hos barna dersom mor hadde økt vektoppgang i sv.sk (foruten økt risiko for IR og HT) – MEN uavh. av mors BMI (og </a:t>
            </a:r>
            <a:r>
              <a:rPr lang="nb-NO" dirty="0" err="1"/>
              <a:t>vektoppg</a:t>
            </a:r>
            <a:r>
              <a:rPr lang="nb-NO" dirty="0"/>
              <a:t>), og barnets BMI – og </a:t>
            </a:r>
            <a:r>
              <a:rPr lang="nb-NO" dirty="0" err="1"/>
              <a:t>heriditet</a:t>
            </a:r>
            <a:r>
              <a:rPr lang="nb-NO" dirty="0"/>
              <a:t> for DM, gav den intrauterine hyperglykemi og </a:t>
            </a:r>
            <a:r>
              <a:rPr lang="nb-NO" dirty="0" err="1"/>
              <a:t>hyperinsulinemi</a:t>
            </a:r>
            <a:r>
              <a:rPr lang="nb-NO" dirty="0"/>
              <a:t> økt risiko for IR og HT hos barna </a:t>
            </a:r>
          </a:p>
          <a:p>
            <a:pPr marL="0" marR="0" lvl="0" indent="0" algn="l" defTabSz="914288" rtl="0" eaLnBrk="1" fontAlgn="auto" latinLnBrk="0" hangingPunct="1">
              <a:lnSpc>
                <a:spcPct val="107000"/>
              </a:lnSpc>
              <a:spcBef>
                <a:spcPts val="0"/>
              </a:spcBef>
              <a:spcAft>
                <a:spcPts val="80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Basert på konsistente effektestimater fra metaanalyser basert på systematiske oversikter, og absolutte effekter pr 1000 kvinner angitt i retningslinjen, vil effekten av behandling </a:t>
            </a:r>
            <a:r>
              <a:rPr kumimoji="0" lang="nb-NO"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sml</a:t>
            </a:r>
            <a:r>
              <a:rPr kumimoji="0" lang="nb-N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med ikke-behandling i en populasjon av 60000 gravide for </a:t>
            </a:r>
            <a:r>
              <a:rPr kumimoji="0" lang="nb-NO" sz="12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rPr>
              <a:t>p</a:t>
            </a:r>
            <a:r>
              <a:rPr kumimoji="0" lang="nb-NO" sz="12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cs typeface="Times New Roman" panose="02020603050405020304" pitchFamily="18" charset="0"/>
              </a:rPr>
              <a:t>reeklampsi være 2640 færre tilfeller/år, </a:t>
            </a:r>
            <a:r>
              <a:rPr kumimoji="0" lang="nb-NO" sz="1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for fastsittende skuldre 120 færre, for makrosomi barn &gt; 4 kg, 5600 færre og for LGA være 4800 færre tilfeller. </a:t>
            </a:r>
          </a:p>
          <a:p>
            <a:pPr marL="0" marR="0" lvl="0" indent="0" algn="l" defTabSz="914288" rtl="0" eaLnBrk="1" fontAlgn="auto" latinLnBrk="0" hangingPunct="1">
              <a:lnSpc>
                <a:spcPct val="107000"/>
              </a:lnSpc>
              <a:spcBef>
                <a:spcPts val="0"/>
              </a:spcBef>
              <a:spcAft>
                <a:spcPts val="800"/>
              </a:spcAft>
              <a:buClrTx/>
              <a:buSzTx/>
              <a:buFontTx/>
              <a:buNone/>
              <a:tabLst/>
              <a:defRPr/>
            </a:pPr>
            <a:endParaRPr kumimoji="0" lang="nb-NO" sz="1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28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 en metaanalyse fra 2015 kom man frem til at svangerskapsdiabetes var en selvstendig risiko faktor for store barn med odds ratio 1.71, 95 % CI (1.52, 1.94)</a:t>
            </a:r>
          </a:p>
          <a:p>
            <a:pPr marL="0" marR="0" lvl="0" indent="0" algn="l" defTabSz="91428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SVD med </a:t>
            </a:r>
            <a:r>
              <a:rPr kumimoji="0" lang="nb-NO"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nye diagnose kriteriene har klart høyere forekomst av negative utfall enn svangerskapsdiabetes med gamle kriterier og derfor bedre grunnlag for å behandle/større effekt av behandling.</a:t>
            </a:r>
          </a:p>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28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Intervensjon ved svangerskapsdiabetes reduserer forekomst av negative utfall. Gevinst av andre tiltak mot komplikasjoner knyttet til store barn er ikke dokumentert på samme måte.</a:t>
            </a:r>
          </a:p>
          <a:p>
            <a:pPr marL="0" marR="0" lvl="0" indent="0" algn="l" defTabSz="91428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13</a:t>
            </a:fld>
            <a:endParaRPr lang="nn-NO"/>
          </a:p>
        </p:txBody>
      </p:sp>
    </p:spTree>
    <p:extLst>
      <p:ext uri="{BB962C8B-B14F-4D97-AF65-F5344CB8AC3E}">
        <p14:creationId xmlns:p14="http://schemas.microsoft.com/office/powerpoint/2010/main" val="180992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MEN – fallet i fødselsvekt kan ha mange andre årsaker, som jeg viste til, så er det mange faktorer som påvirker fødselsvekten – og høy glukose hos mor, er bare en av flere faktorer</a:t>
            </a:r>
          </a:p>
        </p:txBody>
      </p:sp>
      <p:sp>
        <p:nvSpPr>
          <p:cNvPr id="4" name="Plassholder for lysbildenummer 3"/>
          <p:cNvSpPr>
            <a:spLocks noGrp="1"/>
          </p:cNvSpPr>
          <p:nvPr>
            <p:ph type="sldNum" sz="quarter" idx="5"/>
          </p:nvPr>
        </p:nvSpPr>
        <p:spPr/>
        <p:txBody>
          <a:bodyPr/>
          <a:lstStyle/>
          <a:p>
            <a:fld id="{F16396B6-B520-4C76-AFF1-72DD4C01514F}" type="slidenum">
              <a:rPr lang="nn-NO" smtClean="0"/>
              <a:t>17</a:t>
            </a:fld>
            <a:endParaRPr lang="nn-NO"/>
          </a:p>
        </p:txBody>
      </p:sp>
    </p:spTree>
    <p:extLst>
      <p:ext uri="{BB962C8B-B14F-4D97-AF65-F5344CB8AC3E}">
        <p14:creationId xmlns:p14="http://schemas.microsoft.com/office/powerpoint/2010/main" val="316945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Basert på MFR-tall 2014:</a:t>
            </a:r>
          </a:p>
          <a:p>
            <a:r>
              <a:rPr lang="nb-NO" dirty="0"/>
              <a:t>Det er bare </a:t>
            </a:r>
            <a:r>
              <a:rPr lang="nb-NO" dirty="0" err="1"/>
              <a:t>ca</a:t>
            </a:r>
            <a:r>
              <a:rPr lang="nb-NO" dirty="0"/>
              <a:t> 12% av de førstegangsfødende som «fritas» – </a:t>
            </a:r>
            <a:r>
              <a:rPr lang="nb-NO" dirty="0" err="1"/>
              <a:t>dvs</a:t>
            </a:r>
            <a:r>
              <a:rPr lang="nb-NO" dirty="0"/>
              <a:t> under 25 år og med BMI &lt; 25 – men til gjengjeld er det hele 42% av de flergangsfødende som «fritas» </a:t>
            </a:r>
            <a:r>
              <a:rPr lang="nb-NO" dirty="0" err="1"/>
              <a:t>dvs</a:t>
            </a:r>
            <a:r>
              <a:rPr lang="nb-NO" dirty="0"/>
              <a:t> at de har BMI &lt; 25 og er under 40 år (som er aldersgrense når man har født før uten SVD el andre lign komplikasjoner)</a:t>
            </a:r>
          </a:p>
          <a:p>
            <a:endParaRPr lang="nb-NO" dirty="0"/>
          </a:p>
          <a:p>
            <a:r>
              <a:rPr lang="nb-NO" dirty="0"/>
              <a:t>Derfor blir det bortimot 30% som «fritas» totalt – eller omvendt </a:t>
            </a:r>
            <a:r>
              <a:rPr lang="nb-NO" dirty="0" err="1"/>
              <a:t>ca</a:t>
            </a:r>
            <a:r>
              <a:rPr lang="nb-NO" dirty="0"/>
              <a:t> 70% som skal testes </a:t>
            </a:r>
          </a:p>
          <a:p>
            <a:endParaRPr lang="nb-NO" dirty="0"/>
          </a:p>
          <a:p>
            <a:r>
              <a:rPr lang="nb-NO" dirty="0"/>
              <a:t>Estimater der IPD (</a:t>
            </a:r>
            <a:r>
              <a:rPr lang="nb-NO" dirty="0" err="1"/>
              <a:t>individual</a:t>
            </a:r>
            <a:r>
              <a:rPr lang="nb-NO" dirty="0"/>
              <a:t> </a:t>
            </a:r>
            <a:r>
              <a:rPr lang="nb-NO" dirty="0" err="1"/>
              <a:t>participant</a:t>
            </a:r>
            <a:r>
              <a:rPr lang="nb-NO" dirty="0"/>
              <a:t> data) ble applisert. 2 fødselskohorter med 230.000 gravide.</a:t>
            </a:r>
          </a:p>
        </p:txBody>
      </p:sp>
      <p:sp>
        <p:nvSpPr>
          <p:cNvPr id="4" name="Plassholder for lysbildenumm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BF106C09-2B7A-40C7-B480-A62D5F51D1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96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AC2BA-79B5-4A28-ABC1-2D605E0E24B2}"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2173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hvit og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61" y="743497"/>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42"/>
            <a:ext cx="5334744"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6" y="3733010"/>
            <a:ext cx="5330379"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6" y="5248512"/>
            <a:ext cx="5330379"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7" y="3458237"/>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44090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tel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8" y="1011044"/>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9" y="2736346"/>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3672651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31D91-E61D-4DF1-B793-B2CF6CD8E9F0}" type="datetime1">
              <a:rPr lang="nb-NO" smtClean="0"/>
              <a:t>08.11.2019</a:t>
            </a:fld>
            <a:endParaRPr lang="nb-NO"/>
          </a:p>
        </p:txBody>
      </p:sp>
      <p:sp>
        <p:nvSpPr>
          <p:cNvPr id="6" name="Footer Placeholder 5"/>
          <p:cNvSpPr>
            <a:spLocks noGrp="1"/>
          </p:cNvSpPr>
          <p:nvPr>
            <p:ph type="ftr" sz="quarter" idx="11"/>
          </p:nvPr>
        </p:nvSpPr>
        <p:spPr/>
        <p:txBody>
          <a:bodyPr/>
          <a:lstStyle/>
          <a:p>
            <a:r>
              <a:rPr lang="nb-NO"/>
              <a:t>Svangerskapsdiabetesretningslinjen - møte Fylkesmannen i Hordaland</a:t>
            </a:r>
          </a:p>
        </p:txBody>
      </p:sp>
      <p:sp>
        <p:nvSpPr>
          <p:cNvPr id="7" name="Slide Number Placeholder 6"/>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33039970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nb-NO"/>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085660-69AA-4F12-BB79-746C646A4D90}" type="datetime1">
              <a:rPr lang="nb-NO" smtClean="0"/>
              <a:t>08.11.2019</a:t>
            </a:fld>
            <a:endParaRPr lang="nb-NO"/>
          </a:p>
        </p:txBody>
      </p:sp>
      <p:sp>
        <p:nvSpPr>
          <p:cNvPr id="6" name="Footer Placeholder 5"/>
          <p:cNvSpPr>
            <a:spLocks noGrp="1"/>
          </p:cNvSpPr>
          <p:nvPr>
            <p:ph type="ftr" sz="quarter" idx="11"/>
          </p:nvPr>
        </p:nvSpPr>
        <p:spPr/>
        <p:txBody>
          <a:bodyPr/>
          <a:lstStyle/>
          <a:p>
            <a:r>
              <a:rPr lang="nb-NO"/>
              <a:t>Svangerskapsdiabetesretningslinjen - møte Fylkesmannen i Hordaland</a:t>
            </a:r>
          </a:p>
        </p:txBody>
      </p:sp>
      <p:sp>
        <p:nvSpPr>
          <p:cNvPr id="7" name="Slide Number Placeholder 6"/>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19052039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A0941CAB-889A-4DB7-A36A-E0C4CA2AD865}" type="datetime1">
              <a:rPr lang="nb-NO" smtClean="0"/>
              <a:t>08.11.2019</a:t>
            </a:fld>
            <a:endParaRPr lang="nb-NO"/>
          </a:p>
        </p:txBody>
      </p:sp>
      <p:sp>
        <p:nvSpPr>
          <p:cNvPr id="5" name="Footer Placeholder 4"/>
          <p:cNvSpPr>
            <a:spLocks noGrp="1"/>
          </p:cNvSpPr>
          <p:nvPr>
            <p:ph type="ftr" sz="quarter" idx="11"/>
          </p:nvPr>
        </p:nvSpPr>
        <p:spPr/>
        <p:txBody>
          <a:bodyPr/>
          <a:lstStyle/>
          <a:p>
            <a:r>
              <a:rPr lang="nb-NO"/>
              <a:t>Svangerskapsdiabetesretningslinjen - møte Fylkesmannen i Hordaland</a:t>
            </a:r>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28678617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57DFC84-6BAA-4C8D-B62B-923D2F29E168}" type="datetime1">
              <a:rPr lang="nb-NO" smtClean="0"/>
              <a:t>08.11.2019</a:t>
            </a:fld>
            <a:endParaRPr lang="nb-NO"/>
          </a:p>
        </p:txBody>
      </p:sp>
      <p:sp>
        <p:nvSpPr>
          <p:cNvPr id="5" name="Footer Placeholder 4"/>
          <p:cNvSpPr>
            <a:spLocks noGrp="1"/>
          </p:cNvSpPr>
          <p:nvPr>
            <p:ph type="ftr" sz="quarter" idx="11"/>
          </p:nvPr>
        </p:nvSpPr>
        <p:spPr/>
        <p:txBody>
          <a:bodyPr/>
          <a:lstStyle/>
          <a:p>
            <a:r>
              <a:rPr lang="nb-NO"/>
              <a:t>Svangerskapsdiabetesretningslinjen - møte Fylkesmannen i Hordaland</a:t>
            </a:r>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31474705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6645" y="4680860"/>
            <a:ext cx="12192000" cy="2177141"/>
          </a:xfrm>
          <a:prstGeom prst="rect">
            <a:avLst/>
          </a:prstGeom>
          <a:solidFill>
            <a:schemeClr val="accent1"/>
          </a:solidFill>
        </p:spPr>
      </p:pic>
      <p:sp>
        <p:nvSpPr>
          <p:cNvPr id="2" name="Tittel 1"/>
          <p:cNvSpPr>
            <a:spLocks noGrp="1"/>
          </p:cNvSpPr>
          <p:nvPr>
            <p:ph type="ctrTitle"/>
          </p:nvPr>
        </p:nvSpPr>
        <p:spPr>
          <a:xfrm>
            <a:off x="914400" y="4761875"/>
            <a:ext cx="10363200" cy="792077"/>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914400" y="5519707"/>
            <a:ext cx="10363200" cy="566503"/>
          </a:xfrm>
        </p:spPr>
        <p:txBody>
          <a:bodyPr wrap="square">
            <a:spAutoFit/>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endParaRPr lang="nb-NO" dirty="0"/>
          </a:p>
        </p:txBody>
      </p:sp>
      <p:sp>
        <p:nvSpPr>
          <p:cNvPr id="13" name="Plassholder for bilde 2"/>
          <p:cNvSpPr>
            <a:spLocks noGrp="1"/>
          </p:cNvSpPr>
          <p:nvPr>
            <p:ph type="pic" idx="10"/>
          </p:nvPr>
        </p:nvSpPr>
        <p:spPr>
          <a:xfrm>
            <a:off x="0" y="2639"/>
            <a:ext cx="12192000" cy="417575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b-NO"/>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84165" y="4278323"/>
            <a:ext cx="2243143" cy="304775"/>
          </a:xfrm>
          <a:prstGeom prst="rect">
            <a:avLst/>
          </a:prstGeom>
        </p:spPr>
      </p:pic>
      <p:sp>
        <p:nvSpPr>
          <p:cNvPr id="8" name="Plassholder for tekst 4"/>
          <p:cNvSpPr>
            <a:spLocks noGrp="1"/>
          </p:cNvSpPr>
          <p:nvPr>
            <p:ph type="body" sz="quarter" idx="11" hasCustomPrompt="1"/>
          </p:nvPr>
        </p:nvSpPr>
        <p:spPr>
          <a:xfrm>
            <a:off x="914365" y="6436771"/>
            <a:ext cx="10363305" cy="381837"/>
          </a:xfrm>
        </p:spPr>
        <p:txBody>
          <a:bodyPr wrap="square" anchor="b" anchorCtr="0">
            <a:spAutoFit/>
          </a:bodyPr>
          <a:lstStyle>
            <a:lvl1pPr marL="0" indent="0">
              <a:buNone/>
              <a:defRPr sz="1867">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12306791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6645" y="4680860"/>
            <a:ext cx="12192000" cy="2177141"/>
          </a:xfrm>
          <a:prstGeom prst="rect">
            <a:avLst/>
          </a:prstGeom>
          <a:solidFill>
            <a:srgbClr val="0093A7"/>
          </a:solidFill>
        </p:spPr>
      </p:pic>
      <p:sp>
        <p:nvSpPr>
          <p:cNvPr id="2" name="Tittel 1"/>
          <p:cNvSpPr>
            <a:spLocks noGrp="1"/>
          </p:cNvSpPr>
          <p:nvPr>
            <p:ph type="ctrTitle"/>
          </p:nvPr>
        </p:nvSpPr>
        <p:spPr>
          <a:xfrm>
            <a:off x="914400" y="4761875"/>
            <a:ext cx="10363200" cy="792077"/>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914400" y="5519707"/>
            <a:ext cx="10363200" cy="566503"/>
          </a:xfrm>
        </p:spPr>
        <p:txBody>
          <a:bodyPr wrap="square">
            <a:spAutoFit/>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endParaRPr lang="nb-NO" dirty="0"/>
          </a:p>
        </p:txBody>
      </p:sp>
      <p:sp>
        <p:nvSpPr>
          <p:cNvPr id="13" name="Plassholder for bilde 2"/>
          <p:cNvSpPr>
            <a:spLocks noGrp="1"/>
          </p:cNvSpPr>
          <p:nvPr>
            <p:ph type="pic" idx="10"/>
          </p:nvPr>
        </p:nvSpPr>
        <p:spPr>
          <a:xfrm>
            <a:off x="0" y="2639"/>
            <a:ext cx="12192000" cy="417575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b-NO"/>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84165" y="4278323"/>
            <a:ext cx="2243143" cy="304775"/>
          </a:xfrm>
          <a:prstGeom prst="rect">
            <a:avLst/>
          </a:prstGeom>
        </p:spPr>
      </p:pic>
      <p:sp>
        <p:nvSpPr>
          <p:cNvPr id="8" name="Plassholder for tekst 4"/>
          <p:cNvSpPr>
            <a:spLocks noGrp="1"/>
          </p:cNvSpPr>
          <p:nvPr>
            <p:ph type="body" sz="quarter" idx="11" hasCustomPrompt="1"/>
          </p:nvPr>
        </p:nvSpPr>
        <p:spPr>
          <a:xfrm>
            <a:off x="914365" y="6436771"/>
            <a:ext cx="10363305" cy="381837"/>
          </a:xfrm>
        </p:spPr>
        <p:txBody>
          <a:bodyPr wrap="square" anchor="b" anchorCtr="0">
            <a:spAutoFit/>
          </a:bodyPr>
          <a:lstStyle>
            <a:lvl1pPr marL="0" indent="0">
              <a:buNone/>
              <a:defRPr sz="1867">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37412906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6645" y="4680860"/>
            <a:ext cx="12192000" cy="2177141"/>
          </a:xfrm>
          <a:prstGeom prst="rect">
            <a:avLst/>
          </a:prstGeom>
          <a:solidFill>
            <a:schemeClr val="accent2"/>
          </a:solidFill>
        </p:spPr>
      </p:pic>
      <p:sp>
        <p:nvSpPr>
          <p:cNvPr id="2" name="Tittel 1"/>
          <p:cNvSpPr>
            <a:spLocks noGrp="1"/>
          </p:cNvSpPr>
          <p:nvPr>
            <p:ph type="ctrTitle"/>
          </p:nvPr>
        </p:nvSpPr>
        <p:spPr>
          <a:xfrm>
            <a:off x="914400" y="4761875"/>
            <a:ext cx="10363200" cy="792077"/>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914400" y="5519707"/>
            <a:ext cx="10363200" cy="566503"/>
          </a:xfrm>
        </p:spPr>
        <p:txBody>
          <a:bodyPr wrap="square">
            <a:spAutoFit/>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endParaRPr lang="nb-NO" dirty="0"/>
          </a:p>
        </p:txBody>
      </p:sp>
      <p:sp>
        <p:nvSpPr>
          <p:cNvPr id="13" name="Plassholder for bilde 2"/>
          <p:cNvSpPr>
            <a:spLocks noGrp="1"/>
          </p:cNvSpPr>
          <p:nvPr>
            <p:ph type="pic" idx="10"/>
          </p:nvPr>
        </p:nvSpPr>
        <p:spPr>
          <a:xfrm>
            <a:off x="0" y="2639"/>
            <a:ext cx="12192000" cy="417575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b-NO"/>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84165" y="4278323"/>
            <a:ext cx="2243143" cy="304775"/>
          </a:xfrm>
          <a:prstGeom prst="rect">
            <a:avLst/>
          </a:prstGeom>
        </p:spPr>
      </p:pic>
      <p:sp>
        <p:nvSpPr>
          <p:cNvPr id="8" name="Plassholder for tekst 4"/>
          <p:cNvSpPr>
            <a:spLocks noGrp="1"/>
          </p:cNvSpPr>
          <p:nvPr>
            <p:ph type="body" sz="quarter" idx="11" hasCustomPrompt="1"/>
          </p:nvPr>
        </p:nvSpPr>
        <p:spPr>
          <a:xfrm>
            <a:off x="914365" y="6436771"/>
            <a:ext cx="10363305" cy="381837"/>
          </a:xfrm>
        </p:spPr>
        <p:txBody>
          <a:bodyPr wrap="square" anchor="b" anchorCtr="0">
            <a:spAutoFit/>
          </a:bodyPr>
          <a:lstStyle>
            <a:lvl1pPr marL="0" indent="0">
              <a:buNone/>
              <a:defRPr sz="1867">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18667966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tellysbilde #4">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6645" y="4680860"/>
            <a:ext cx="12192000" cy="2177141"/>
          </a:xfrm>
          <a:prstGeom prst="rect">
            <a:avLst/>
          </a:prstGeom>
          <a:solidFill>
            <a:schemeClr val="accent6"/>
          </a:solidFill>
        </p:spPr>
      </p:pic>
      <p:sp>
        <p:nvSpPr>
          <p:cNvPr id="2" name="Tittel 1"/>
          <p:cNvSpPr>
            <a:spLocks noGrp="1"/>
          </p:cNvSpPr>
          <p:nvPr>
            <p:ph type="ctrTitle"/>
          </p:nvPr>
        </p:nvSpPr>
        <p:spPr>
          <a:xfrm>
            <a:off x="914400" y="4761875"/>
            <a:ext cx="10363200" cy="792077"/>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914400" y="5519707"/>
            <a:ext cx="10363200" cy="566503"/>
          </a:xfrm>
        </p:spPr>
        <p:txBody>
          <a:bodyPr wrap="square">
            <a:spAutoFit/>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endParaRPr lang="nb-NO" dirty="0"/>
          </a:p>
        </p:txBody>
      </p:sp>
      <p:sp>
        <p:nvSpPr>
          <p:cNvPr id="13" name="Plassholder for bilde 2"/>
          <p:cNvSpPr>
            <a:spLocks noGrp="1"/>
          </p:cNvSpPr>
          <p:nvPr>
            <p:ph type="pic" idx="10"/>
          </p:nvPr>
        </p:nvSpPr>
        <p:spPr>
          <a:xfrm>
            <a:off x="0" y="2639"/>
            <a:ext cx="12192000" cy="417575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b-NO"/>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84165" y="4278323"/>
            <a:ext cx="2243143" cy="304775"/>
          </a:xfrm>
          <a:prstGeom prst="rect">
            <a:avLst/>
          </a:prstGeom>
        </p:spPr>
      </p:pic>
      <p:sp>
        <p:nvSpPr>
          <p:cNvPr id="8" name="Plassholder for tekst 4"/>
          <p:cNvSpPr>
            <a:spLocks noGrp="1"/>
          </p:cNvSpPr>
          <p:nvPr>
            <p:ph type="body" sz="quarter" idx="11" hasCustomPrompt="1"/>
          </p:nvPr>
        </p:nvSpPr>
        <p:spPr>
          <a:xfrm>
            <a:off x="914365" y="6436771"/>
            <a:ext cx="10363305" cy="381837"/>
          </a:xfrm>
        </p:spPr>
        <p:txBody>
          <a:bodyPr wrap="square" anchor="b" anchorCtr="0">
            <a:spAutoFit/>
          </a:bodyPr>
          <a:lstStyle>
            <a:lvl1pPr marL="0" indent="0">
              <a:buNone/>
              <a:defRPr sz="1867">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16753331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tellysbilde #5">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6645" y="4680860"/>
            <a:ext cx="12192000" cy="2177141"/>
          </a:xfrm>
          <a:prstGeom prst="rect">
            <a:avLst/>
          </a:prstGeom>
          <a:solidFill>
            <a:srgbClr val="76428D"/>
          </a:solidFill>
        </p:spPr>
      </p:pic>
      <p:sp>
        <p:nvSpPr>
          <p:cNvPr id="2" name="Tittel 1"/>
          <p:cNvSpPr>
            <a:spLocks noGrp="1"/>
          </p:cNvSpPr>
          <p:nvPr>
            <p:ph type="ctrTitle"/>
          </p:nvPr>
        </p:nvSpPr>
        <p:spPr>
          <a:xfrm>
            <a:off x="914400" y="4761875"/>
            <a:ext cx="10363200" cy="792077"/>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914400" y="5519707"/>
            <a:ext cx="10363200" cy="566503"/>
          </a:xfrm>
        </p:spPr>
        <p:txBody>
          <a:bodyPr wrap="square">
            <a:spAutoFit/>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endParaRPr lang="nb-NO" dirty="0"/>
          </a:p>
        </p:txBody>
      </p:sp>
      <p:sp>
        <p:nvSpPr>
          <p:cNvPr id="13" name="Plassholder for bilde 2"/>
          <p:cNvSpPr>
            <a:spLocks noGrp="1"/>
          </p:cNvSpPr>
          <p:nvPr>
            <p:ph type="pic" idx="10"/>
          </p:nvPr>
        </p:nvSpPr>
        <p:spPr>
          <a:xfrm>
            <a:off x="0" y="2639"/>
            <a:ext cx="12192000" cy="417575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b-NO"/>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84165" y="4278323"/>
            <a:ext cx="2243143" cy="304775"/>
          </a:xfrm>
          <a:prstGeom prst="rect">
            <a:avLst/>
          </a:prstGeom>
        </p:spPr>
      </p:pic>
      <p:sp>
        <p:nvSpPr>
          <p:cNvPr id="8" name="Plassholder for tekst 4"/>
          <p:cNvSpPr>
            <a:spLocks noGrp="1"/>
          </p:cNvSpPr>
          <p:nvPr>
            <p:ph type="body" sz="quarter" idx="11" hasCustomPrompt="1"/>
          </p:nvPr>
        </p:nvSpPr>
        <p:spPr>
          <a:xfrm>
            <a:off x="914365" y="6436771"/>
            <a:ext cx="10363305" cy="381837"/>
          </a:xfrm>
        </p:spPr>
        <p:txBody>
          <a:bodyPr wrap="square" anchor="b" anchorCtr="0">
            <a:spAutoFit/>
          </a:bodyPr>
          <a:lstStyle>
            <a:lvl1pPr marL="0" indent="0">
              <a:buNone/>
              <a:defRPr sz="1867">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12939002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 Tittellysbilde #6">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6645" y="4680860"/>
            <a:ext cx="12192000" cy="2177141"/>
          </a:xfrm>
          <a:prstGeom prst="rect">
            <a:avLst/>
          </a:prstGeom>
          <a:solidFill>
            <a:schemeClr val="accent4"/>
          </a:solidFill>
        </p:spPr>
      </p:pic>
      <p:sp>
        <p:nvSpPr>
          <p:cNvPr id="2" name="Tittel 1"/>
          <p:cNvSpPr>
            <a:spLocks noGrp="1"/>
          </p:cNvSpPr>
          <p:nvPr>
            <p:ph type="ctrTitle"/>
          </p:nvPr>
        </p:nvSpPr>
        <p:spPr>
          <a:xfrm>
            <a:off x="914400" y="4761875"/>
            <a:ext cx="10363200" cy="792077"/>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914400" y="5519707"/>
            <a:ext cx="10363200" cy="566503"/>
          </a:xfrm>
        </p:spPr>
        <p:txBody>
          <a:bodyPr wrap="square">
            <a:spAutoFit/>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84165" y="4278323"/>
            <a:ext cx="2243143" cy="304775"/>
          </a:xfrm>
          <a:prstGeom prst="rect">
            <a:avLst/>
          </a:prstGeom>
        </p:spPr>
      </p:pic>
      <p:sp>
        <p:nvSpPr>
          <p:cNvPr id="13" name="Plassholder for bilde 2"/>
          <p:cNvSpPr>
            <a:spLocks noGrp="1"/>
          </p:cNvSpPr>
          <p:nvPr>
            <p:ph type="pic" idx="10"/>
          </p:nvPr>
        </p:nvSpPr>
        <p:spPr>
          <a:xfrm>
            <a:off x="0" y="2639"/>
            <a:ext cx="12192000" cy="417575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914365" y="6436771"/>
            <a:ext cx="10363305" cy="381837"/>
          </a:xfrm>
        </p:spPr>
        <p:txBody>
          <a:bodyPr wrap="square" anchor="b" anchorCtr="0">
            <a:spAutoFit/>
          </a:bodyPr>
          <a:lstStyle>
            <a:lvl1pPr marL="0" indent="0">
              <a:buNone/>
              <a:defRPr sz="1867">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350044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6377140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elforside">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421" y="1"/>
            <a:ext cx="12190993" cy="6278363"/>
          </a:xfrm>
          <a:prstGeom prst="rect">
            <a:avLst/>
          </a:prstGeom>
          <a:solidFill>
            <a:schemeClr val="accent1"/>
          </a:solidFill>
        </p:spPr>
      </p:pic>
      <p:sp>
        <p:nvSpPr>
          <p:cNvPr id="2" name="Tittel 1"/>
          <p:cNvSpPr>
            <a:spLocks noGrp="1"/>
          </p:cNvSpPr>
          <p:nvPr>
            <p:ph type="ctrTitle"/>
          </p:nvPr>
        </p:nvSpPr>
        <p:spPr>
          <a:xfrm>
            <a:off x="914400" y="1888715"/>
            <a:ext cx="10363200" cy="792077"/>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914400" y="2654683"/>
            <a:ext cx="10363200" cy="566503"/>
          </a:xfrm>
        </p:spPr>
        <p:txBody>
          <a:bodyPr wrap="square">
            <a:spAutoFit/>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endParaRPr lang="nb-NO" dirty="0"/>
          </a:p>
        </p:txBody>
      </p:sp>
      <p:sp>
        <p:nvSpPr>
          <p:cNvPr id="10" name="Plassholder for dato 3"/>
          <p:cNvSpPr>
            <a:spLocks noGrp="1"/>
          </p:cNvSpPr>
          <p:nvPr>
            <p:ph type="dt" sz="half" idx="10"/>
          </p:nvPr>
        </p:nvSpPr>
        <p:spPr>
          <a:xfrm>
            <a:off x="8976320" y="6657582"/>
            <a:ext cx="1440160" cy="144015"/>
          </a:xfrm>
          <a:prstGeom prst="rect">
            <a:avLst/>
          </a:prstGeom>
        </p:spPr>
        <p:txBody>
          <a:bodyPr anchor="ctr" anchorCtr="0"/>
          <a:lstStyle>
            <a:lvl1pPr>
              <a:defRPr sz="1067">
                <a:solidFill>
                  <a:srgbClr val="003244"/>
                </a:solidFill>
              </a:defRPr>
            </a:lvl1pPr>
          </a:lstStyle>
          <a:p>
            <a:fld id="{E82B69E7-5E55-42B6-9080-0174C301B8F0}" type="datetime1">
              <a:rPr lang="nb-NO" smtClean="0"/>
              <a:t>08.11.2019</a:t>
            </a:fld>
            <a:endParaRPr lang="nb-NO" dirty="0"/>
          </a:p>
        </p:txBody>
      </p:sp>
      <p:sp>
        <p:nvSpPr>
          <p:cNvPr id="14"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rgbClr val="039BAF"/>
                </a:solidFill>
              </a:defRPr>
            </a:lvl1pPr>
          </a:lstStyle>
          <a:p>
            <a:r>
              <a:rPr lang="nb-NO"/>
              <a:t>Svangerskapsdiabetesretningslinjen - møte Fylkesmannen i Hordaland</a:t>
            </a:r>
            <a:endParaRPr lang="nb-NO" dirty="0"/>
          </a:p>
        </p:txBody>
      </p:sp>
      <p:sp>
        <p:nvSpPr>
          <p:cNvPr id="15"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rgbClr val="003244"/>
                </a:solidFill>
              </a:defRPr>
            </a:lvl1pPr>
          </a:lstStyle>
          <a:p>
            <a:fld id="{CDA22134-EA94-4B2E-9154-EB8F13265450}" type="slidenum">
              <a:rPr lang="nb-NO" smtClean="0"/>
              <a:pPr/>
              <a:t>‹#›</a:t>
            </a:fld>
            <a:endParaRPr lang="nb-NO" dirty="0"/>
          </a:p>
        </p:txBody>
      </p:sp>
      <p:pic>
        <p:nvPicPr>
          <p:cNvPr id="9" name="Bild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54994" y="6525345"/>
            <a:ext cx="1435612" cy="195659"/>
          </a:xfrm>
          <a:prstGeom prst="rect">
            <a:avLst/>
          </a:prstGeom>
        </p:spPr>
      </p:pic>
    </p:spTree>
    <p:extLst>
      <p:ext uri="{BB962C8B-B14F-4D97-AF65-F5344CB8AC3E}">
        <p14:creationId xmlns:p14="http://schemas.microsoft.com/office/powerpoint/2010/main" val="35105579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elforside #2">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421" y="1"/>
            <a:ext cx="12190993" cy="6278363"/>
          </a:xfrm>
          <a:prstGeom prst="rect">
            <a:avLst/>
          </a:prstGeom>
          <a:solidFill>
            <a:schemeClr val="accent2"/>
          </a:solidFill>
        </p:spPr>
      </p:pic>
      <p:sp>
        <p:nvSpPr>
          <p:cNvPr id="2" name="Tittel 1"/>
          <p:cNvSpPr>
            <a:spLocks noGrp="1"/>
          </p:cNvSpPr>
          <p:nvPr>
            <p:ph type="ctrTitle"/>
          </p:nvPr>
        </p:nvSpPr>
        <p:spPr>
          <a:xfrm>
            <a:off x="914400" y="1888715"/>
            <a:ext cx="10363200" cy="792077"/>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914400" y="2654683"/>
            <a:ext cx="10363200" cy="566503"/>
          </a:xfrm>
        </p:spPr>
        <p:txBody>
          <a:bodyPr wrap="square">
            <a:spAutoFit/>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endParaRPr lang="nb-NO" dirty="0"/>
          </a:p>
        </p:txBody>
      </p:sp>
      <p:sp>
        <p:nvSpPr>
          <p:cNvPr id="6" name="Plassholder for dato 3"/>
          <p:cNvSpPr>
            <a:spLocks noGrp="1"/>
          </p:cNvSpPr>
          <p:nvPr>
            <p:ph type="dt" sz="half" idx="10"/>
          </p:nvPr>
        </p:nvSpPr>
        <p:spPr>
          <a:xfrm>
            <a:off x="8976320" y="6657582"/>
            <a:ext cx="1440160" cy="144015"/>
          </a:xfrm>
          <a:prstGeom prst="rect">
            <a:avLst/>
          </a:prstGeom>
        </p:spPr>
        <p:txBody>
          <a:bodyPr anchor="ctr" anchorCtr="0"/>
          <a:lstStyle>
            <a:lvl1pPr>
              <a:defRPr sz="1067">
                <a:solidFill>
                  <a:srgbClr val="003244"/>
                </a:solidFill>
              </a:defRPr>
            </a:lvl1pPr>
          </a:lstStyle>
          <a:p>
            <a:fld id="{D60BEBB6-9AC1-4F80-8AE2-304CB6AC081F}" type="datetime1">
              <a:rPr lang="nb-NO" smtClean="0"/>
              <a:t>08.11.2019</a:t>
            </a:fld>
            <a:endParaRPr lang="nb-NO" dirty="0"/>
          </a:p>
        </p:txBody>
      </p:sp>
      <p:sp>
        <p:nvSpPr>
          <p:cNvPr id="8"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rgbClr val="039BAF"/>
                </a:solidFill>
              </a:defRPr>
            </a:lvl1pPr>
          </a:lstStyle>
          <a:p>
            <a:r>
              <a:rPr lang="nb-NO"/>
              <a:t>Svangerskapsdiabetesretningslinjen - møte Fylkesmannen i Hordaland</a:t>
            </a:r>
            <a:endParaRPr lang="nb-NO" dirty="0"/>
          </a:p>
        </p:txBody>
      </p:sp>
      <p:sp>
        <p:nvSpPr>
          <p:cNvPr id="9"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rgbClr val="003244"/>
                </a:solidFill>
              </a:defRPr>
            </a:lvl1pPr>
          </a:lstStyle>
          <a:p>
            <a:fld id="{CDA22134-EA94-4B2E-9154-EB8F13265450}" type="slidenum">
              <a:rPr lang="nb-NO" smtClean="0"/>
              <a:pPr/>
              <a:t>‹#›</a:t>
            </a:fld>
            <a:endParaRPr lang="nb-NO" dirty="0"/>
          </a:p>
        </p:txBody>
      </p:sp>
      <p:pic>
        <p:nvPicPr>
          <p:cNvPr id="10" name="Bild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54994" y="6525345"/>
            <a:ext cx="1435612" cy="195659"/>
          </a:xfrm>
          <a:prstGeom prst="rect">
            <a:avLst/>
          </a:prstGeom>
        </p:spPr>
      </p:pic>
    </p:spTree>
    <p:extLst>
      <p:ext uri="{BB962C8B-B14F-4D97-AF65-F5344CB8AC3E}">
        <p14:creationId xmlns:p14="http://schemas.microsoft.com/office/powerpoint/2010/main" val="10089453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elforside #3">
    <p:spTree>
      <p:nvGrpSpPr>
        <p:cNvPr id="1" name=""/>
        <p:cNvGrpSpPr/>
        <p:nvPr/>
      </p:nvGrpSpPr>
      <p:grpSpPr>
        <a:xfrm>
          <a:off x="0" y="0"/>
          <a:ext cx="0" cy="0"/>
          <a:chOff x="0" y="0"/>
          <a:chExt cx="0" cy="0"/>
        </a:xfrm>
      </p:grpSpPr>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421" y="1"/>
            <a:ext cx="12190993" cy="6278363"/>
          </a:xfrm>
          <a:prstGeom prst="rect">
            <a:avLst/>
          </a:prstGeom>
          <a:solidFill>
            <a:srgbClr val="0093A7"/>
          </a:solidFill>
        </p:spPr>
      </p:pic>
      <p:sp>
        <p:nvSpPr>
          <p:cNvPr id="2" name="Tittel 1"/>
          <p:cNvSpPr>
            <a:spLocks noGrp="1"/>
          </p:cNvSpPr>
          <p:nvPr>
            <p:ph type="ctrTitle"/>
          </p:nvPr>
        </p:nvSpPr>
        <p:spPr>
          <a:xfrm>
            <a:off x="914400" y="1888715"/>
            <a:ext cx="10363200" cy="792077"/>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914400" y="2654683"/>
            <a:ext cx="10363200" cy="566503"/>
          </a:xfrm>
        </p:spPr>
        <p:txBody>
          <a:bodyPr wrap="square">
            <a:spAutoFit/>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endParaRPr lang="nb-NO" dirty="0"/>
          </a:p>
        </p:txBody>
      </p:sp>
      <p:sp>
        <p:nvSpPr>
          <p:cNvPr id="9" name="Plassholder for dato 3"/>
          <p:cNvSpPr>
            <a:spLocks noGrp="1"/>
          </p:cNvSpPr>
          <p:nvPr>
            <p:ph type="dt" sz="half" idx="10"/>
          </p:nvPr>
        </p:nvSpPr>
        <p:spPr>
          <a:xfrm>
            <a:off x="8976320" y="6657582"/>
            <a:ext cx="1440160" cy="144015"/>
          </a:xfrm>
          <a:prstGeom prst="rect">
            <a:avLst/>
          </a:prstGeom>
        </p:spPr>
        <p:txBody>
          <a:bodyPr anchor="ctr" anchorCtr="0"/>
          <a:lstStyle>
            <a:lvl1pPr>
              <a:defRPr sz="1067">
                <a:solidFill>
                  <a:srgbClr val="003244"/>
                </a:solidFill>
              </a:defRPr>
            </a:lvl1pPr>
          </a:lstStyle>
          <a:p>
            <a:fld id="{9E3D41C8-2ED4-420D-8D54-902ADA27F70D}" type="datetime1">
              <a:rPr lang="nb-NO" smtClean="0"/>
              <a:t>08.11.2019</a:t>
            </a:fld>
            <a:endParaRPr lang="nb-NO" dirty="0"/>
          </a:p>
        </p:txBody>
      </p:sp>
      <p:sp>
        <p:nvSpPr>
          <p:cNvPr id="10"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rgbClr val="039BAF"/>
                </a:solidFill>
              </a:defRPr>
            </a:lvl1pPr>
          </a:lstStyle>
          <a:p>
            <a:r>
              <a:rPr lang="nb-NO"/>
              <a:t>Svangerskapsdiabetesretningslinjen - møte Fylkesmannen i Hordaland</a:t>
            </a:r>
            <a:endParaRPr lang="nb-NO" dirty="0"/>
          </a:p>
        </p:txBody>
      </p:sp>
      <p:sp>
        <p:nvSpPr>
          <p:cNvPr id="11"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rgbClr val="003244"/>
                </a:solidFill>
              </a:defRPr>
            </a:lvl1pPr>
          </a:lstStyle>
          <a:p>
            <a:fld id="{CDA22134-EA94-4B2E-9154-EB8F13265450}" type="slidenum">
              <a:rPr lang="nb-NO" smtClean="0"/>
              <a:pPr/>
              <a:t>‹#›</a:t>
            </a:fld>
            <a:endParaRPr lang="nb-NO" dirty="0"/>
          </a:p>
        </p:txBody>
      </p:sp>
      <p:pic>
        <p:nvPicPr>
          <p:cNvPr id="12" name="Bild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54994" y="6525345"/>
            <a:ext cx="1435612" cy="195659"/>
          </a:xfrm>
          <a:prstGeom prst="rect">
            <a:avLst/>
          </a:prstGeom>
        </p:spPr>
      </p:pic>
    </p:spTree>
    <p:extLst>
      <p:ext uri="{BB962C8B-B14F-4D97-AF65-F5344CB8AC3E}">
        <p14:creationId xmlns:p14="http://schemas.microsoft.com/office/powerpoint/2010/main" val="29958689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elforside #4">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5385"/>
          <a:stretch/>
        </p:blipFill>
        <p:spPr>
          <a:xfrm>
            <a:off x="421" y="1"/>
            <a:ext cx="12190993" cy="6276435"/>
          </a:xfrm>
          <a:prstGeom prst="rect">
            <a:avLst/>
          </a:prstGeom>
        </p:spPr>
      </p:pic>
      <p:sp>
        <p:nvSpPr>
          <p:cNvPr id="2" name="Tittel 1"/>
          <p:cNvSpPr>
            <a:spLocks noGrp="1"/>
          </p:cNvSpPr>
          <p:nvPr>
            <p:ph type="ctrTitle"/>
          </p:nvPr>
        </p:nvSpPr>
        <p:spPr>
          <a:xfrm>
            <a:off x="914400" y="1888715"/>
            <a:ext cx="10363200" cy="792077"/>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914400" y="2654683"/>
            <a:ext cx="10363200" cy="566503"/>
          </a:xfrm>
        </p:spPr>
        <p:txBody>
          <a:bodyPr wrap="square">
            <a:spAutoFit/>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endParaRPr lang="nb-NO" dirty="0"/>
          </a:p>
        </p:txBody>
      </p:sp>
      <p:sp>
        <p:nvSpPr>
          <p:cNvPr id="10" name="Plassholder for dato 3"/>
          <p:cNvSpPr>
            <a:spLocks noGrp="1"/>
          </p:cNvSpPr>
          <p:nvPr>
            <p:ph type="dt" sz="half" idx="10"/>
          </p:nvPr>
        </p:nvSpPr>
        <p:spPr>
          <a:xfrm>
            <a:off x="8976320" y="6657582"/>
            <a:ext cx="1440160" cy="144015"/>
          </a:xfrm>
          <a:prstGeom prst="rect">
            <a:avLst/>
          </a:prstGeom>
        </p:spPr>
        <p:txBody>
          <a:bodyPr anchor="ctr" anchorCtr="0"/>
          <a:lstStyle>
            <a:lvl1pPr>
              <a:defRPr sz="1067">
                <a:solidFill>
                  <a:srgbClr val="003244"/>
                </a:solidFill>
              </a:defRPr>
            </a:lvl1pPr>
          </a:lstStyle>
          <a:p>
            <a:fld id="{40095CDF-E63C-4835-B531-E8A837787B72}" type="datetime1">
              <a:rPr lang="nb-NO" smtClean="0"/>
              <a:t>08.11.2019</a:t>
            </a:fld>
            <a:endParaRPr lang="nb-NO" dirty="0"/>
          </a:p>
        </p:txBody>
      </p:sp>
      <p:sp>
        <p:nvSpPr>
          <p:cNvPr id="11"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rgbClr val="039BAF"/>
                </a:solidFill>
              </a:defRPr>
            </a:lvl1pPr>
          </a:lstStyle>
          <a:p>
            <a:r>
              <a:rPr lang="nb-NO"/>
              <a:t>Svangerskapsdiabetesretningslinjen - møte Fylkesmannen i Hordaland</a:t>
            </a:r>
            <a:endParaRPr lang="nb-NO" dirty="0"/>
          </a:p>
        </p:txBody>
      </p:sp>
      <p:sp>
        <p:nvSpPr>
          <p:cNvPr id="12"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rgbClr val="003244"/>
                </a:solidFill>
              </a:defRPr>
            </a:lvl1pPr>
          </a:lstStyle>
          <a:p>
            <a:fld id="{CDA22134-EA94-4B2E-9154-EB8F13265450}" type="slidenum">
              <a:rPr lang="nb-NO" smtClean="0"/>
              <a:pPr/>
              <a:t>‹#›</a:t>
            </a:fld>
            <a:endParaRPr lang="nb-NO" dirty="0"/>
          </a:p>
        </p:txBody>
      </p:sp>
      <p:pic>
        <p:nvPicPr>
          <p:cNvPr id="9" name="Bild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54994" y="6525345"/>
            <a:ext cx="1435612" cy="195659"/>
          </a:xfrm>
          <a:prstGeom prst="rect">
            <a:avLst/>
          </a:prstGeom>
        </p:spPr>
      </p:pic>
    </p:spTree>
    <p:extLst>
      <p:ext uri="{BB962C8B-B14F-4D97-AF65-F5344CB8AC3E}">
        <p14:creationId xmlns:p14="http://schemas.microsoft.com/office/powerpoint/2010/main" val="38321112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2"/>
          </p:nvPr>
        </p:nvSpPr>
        <p:spPr>
          <a:xfrm>
            <a:off x="8976320" y="6657582"/>
            <a:ext cx="1440160" cy="144015"/>
          </a:xfrm>
          <a:prstGeom prst="rect">
            <a:avLst/>
          </a:prstGeom>
        </p:spPr>
        <p:txBody>
          <a:bodyPr anchor="ctr" anchorCtr="0"/>
          <a:lstStyle>
            <a:lvl1pPr>
              <a:defRPr sz="1067">
                <a:solidFill>
                  <a:srgbClr val="003244"/>
                </a:solidFill>
              </a:defRPr>
            </a:lvl1pPr>
          </a:lstStyle>
          <a:p>
            <a:fld id="{4FB72BE0-3C7C-4BE4-A5F8-C26925D86575}" type="datetime1">
              <a:rPr lang="nb-NO" smtClean="0"/>
              <a:t>08.11.2019</a:t>
            </a:fld>
            <a:endParaRPr lang="nb-NO" dirty="0"/>
          </a:p>
        </p:txBody>
      </p:sp>
      <p:sp>
        <p:nvSpPr>
          <p:cNvPr id="8"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rgbClr val="039BAF"/>
                </a:solidFill>
              </a:defRPr>
            </a:lvl1pPr>
          </a:lstStyle>
          <a:p>
            <a:r>
              <a:rPr lang="nb-NO"/>
              <a:t>Svangerskapsdiabetesretningslinjen - møte Fylkesmannen i Hordaland</a:t>
            </a:r>
            <a:endParaRPr lang="nb-NO" dirty="0"/>
          </a:p>
        </p:txBody>
      </p:sp>
      <p:sp>
        <p:nvSpPr>
          <p:cNvPr id="9"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0371325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1" name="Plassholder for dato 3"/>
          <p:cNvSpPr>
            <a:spLocks noGrp="1"/>
          </p:cNvSpPr>
          <p:nvPr>
            <p:ph type="dt" sz="half" idx="10"/>
          </p:nvPr>
        </p:nvSpPr>
        <p:spPr>
          <a:xfrm>
            <a:off x="8976320" y="6657582"/>
            <a:ext cx="1440160" cy="144015"/>
          </a:xfrm>
          <a:prstGeom prst="rect">
            <a:avLst/>
          </a:prstGeom>
        </p:spPr>
        <p:txBody>
          <a:bodyPr anchor="ctr" anchorCtr="0"/>
          <a:lstStyle>
            <a:lvl1pPr>
              <a:defRPr sz="1067">
                <a:solidFill>
                  <a:srgbClr val="003244"/>
                </a:solidFill>
              </a:defRPr>
            </a:lvl1pPr>
          </a:lstStyle>
          <a:p>
            <a:fld id="{A68CCDA4-2A41-4F32-AF78-D21317ECFC7D}" type="datetime1">
              <a:rPr lang="nb-NO" smtClean="0"/>
              <a:t>08.11.2019</a:t>
            </a:fld>
            <a:endParaRPr lang="nb-NO" dirty="0"/>
          </a:p>
        </p:txBody>
      </p:sp>
      <p:sp>
        <p:nvSpPr>
          <p:cNvPr id="12"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rgbClr val="039BAF"/>
                </a:solidFill>
              </a:defRPr>
            </a:lvl1pPr>
          </a:lstStyle>
          <a:p>
            <a:r>
              <a:rPr lang="nb-NO"/>
              <a:t>Svangerskapsdiabetesretningslinjen - møte Fylkesmannen i Hordaland</a:t>
            </a:r>
            <a:endParaRPr lang="nb-NO" dirty="0"/>
          </a:p>
        </p:txBody>
      </p:sp>
      <p:sp>
        <p:nvSpPr>
          <p:cNvPr id="13"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rgbClr val="003244"/>
                </a:solidFill>
              </a:defRPr>
            </a:lvl1pPr>
          </a:lstStyle>
          <a:p>
            <a:fld id="{CDA22134-EA94-4B2E-9154-EB8F13265450}" type="slidenum">
              <a:rPr lang="nb-NO" smtClean="0"/>
              <a:pPr/>
              <a:t>‹#›</a:t>
            </a:fld>
            <a:endParaRPr lang="nb-NO" dirty="0"/>
          </a:p>
        </p:txBody>
      </p:sp>
      <p:sp>
        <p:nvSpPr>
          <p:cNvPr id="14" name="Plassholder for innhold 2"/>
          <p:cNvSpPr>
            <a:spLocks noGrp="1"/>
          </p:cNvSpPr>
          <p:nvPr>
            <p:ph idx="1"/>
          </p:nvPr>
        </p:nvSpPr>
        <p:spPr>
          <a:xfrm>
            <a:off x="624000" y="1699201"/>
            <a:ext cx="5280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2"/>
          <p:cNvSpPr>
            <a:spLocks noGrp="1"/>
          </p:cNvSpPr>
          <p:nvPr>
            <p:ph idx="11"/>
          </p:nvPr>
        </p:nvSpPr>
        <p:spPr>
          <a:xfrm>
            <a:off x="6299200" y="1699201"/>
            <a:ext cx="5280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80819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ire innholdsdel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624000" y="1699200"/>
            <a:ext cx="528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1"/>
          </p:nvPr>
        </p:nvSpPr>
        <p:spPr>
          <a:xfrm>
            <a:off x="6299200" y="1699200"/>
            <a:ext cx="528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2" name="Plassholder for innhold 2"/>
          <p:cNvSpPr>
            <a:spLocks noGrp="1"/>
          </p:cNvSpPr>
          <p:nvPr>
            <p:ph idx="12"/>
          </p:nvPr>
        </p:nvSpPr>
        <p:spPr>
          <a:xfrm>
            <a:off x="624000" y="4062975"/>
            <a:ext cx="528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2"/>
          <p:cNvSpPr>
            <a:spLocks noGrp="1"/>
          </p:cNvSpPr>
          <p:nvPr>
            <p:ph idx="13"/>
          </p:nvPr>
        </p:nvSpPr>
        <p:spPr>
          <a:xfrm>
            <a:off x="6299200" y="4062975"/>
            <a:ext cx="528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dato 3"/>
          <p:cNvSpPr>
            <a:spLocks noGrp="1"/>
          </p:cNvSpPr>
          <p:nvPr>
            <p:ph type="dt" sz="half" idx="2"/>
          </p:nvPr>
        </p:nvSpPr>
        <p:spPr>
          <a:xfrm>
            <a:off x="8976320" y="6657582"/>
            <a:ext cx="1440160" cy="144015"/>
          </a:xfrm>
          <a:prstGeom prst="rect">
            <a:avLst/>
          </a:prstGeom>
        </p:spPr>
        <p:txBody>
          <a:bodyPr anchor="ctr" anchorCtr="0"/>
          <a:lstStyle>
            <a:lvl1pPr>
              <a:defRPr sz="1067">
                <a:solidFill>
                  <a:srgbClr val="003244"/>
                </a:solidFill>
              </a:defRPr>
            </a:lvl1pPr>
          </a:lstStyle>
          <a:p>
            <a:fld id="{7118A022-29F1-430D-A584-B2F073820354}" type="datetime1">
              <a:rPr lang="nb-NO" smtClean="0"/>
              <a:t>08.11.2019</a:t>
            </a:fld>
            <a:endParaRPr lang="nb-NO" dirty="0"/>
          </a:p>
        </p:txBody>
      </p:sp>
      <p:sp>
        <p:nvSpPr>
          <p:cNvPr id="17"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rgbClr val="039BAF"/>
                </a:solidFill>
              </a:defRPr>
            </a:lvl1pPr>
          </a:lstStyle>
          <a:p>
            <a:r>
              <a:rPr lang="nb-NO"/>
              <a:t>Svangerskapsdiabetesretningslinjen - møte Fylkesmannen i Hordaland</a:t>
            </a:r>
            <a:endParaRPr lang="nb-NO" dirty="0"/>
          </a:p>
        </p:txBody>
      </p:sp>
      <p:sp>
        <p:nvSpPr>
          <p:cNvPr id="18"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7614229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624000" y="2658051"/>
            <a:ext cx="5280000" cy="35671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1"/>
          </p:nvPr>
        </p:nvSpPr>
        <p:spPr>
          <a:xfrm>
            <a:off x="6299200" y="2658051"/>
            <a:ext cx="5280000" cy="35671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Text Placeholder 3"/>
          <p:cNvSpPr>
            <a:spLocks noGrp="1"/>
          </p:cNvSpPr>
          <p:nvPr>
            <p:ph type="body" sz="quarter" idx="12"/>
          </p:nvPr>
        </p:nvSpPr>
        <p:spPr>
          <a:xfrm>
            <a:off x="624000" y="1699201"/>
            <a:ext cx="5280000" cy="958851"/>
          </a:xfrm>
        </p:spPr>
        <p:txBody>
          <a:bodyPr anchor="b"/>
          <a:lstStyle>
            <a:lvl1pPr marL="0" indent="0">
              <a:buNone/>
              <a:defRPr b="1"/>
            </a:lvl1pPr>
          </a:lstStyle>
          <a:p>
            <a:pPr lvl="0"/>
            <a:r>
              <a:rPr lang="nb-NO"/>
              <a:t>Klikk for å redigere tekststiler i malen</a:t>
            </a:r>
          </a:p>
        </p:txBody>
      </p:sp>
      <p:sp>
        <p:nvSpPr>
          <p:cNvPr id="12" name="Text Placeholder 3"/>
          <p:cNvSpPr>
            <a:spLocks noGrp="1"/>
          </p:cNvSpPr>
          <p:nvPr>
            <p:ph type="body" sz="quarter" idx="13"/>
          </p:nvPr>
        </p:nvSpPr>
        <p:spPr>
          <a:xfrm>
            <a:off x="6299200" y="1699201"/>
            <a:ext cx="5280000" cy="958851"/>
          </a:xfrm>
        </p:spPr>
        <p:txBody>
          <a:bodyPr anchor="b"/>
          <a:lstStyle>
            <a:lvl1pPr marL="0" indent="0">
              <a:buNone/>
              <a:defRPr b="1"/>
            </a:lvl1pPr>
          </a:lstStyle>
          <a:p>
            <a:pPr lvl="0"/>
            <a:r>
              <a:rPr lang="nb-NO"/>
              <a:t>Klikk for å redigere tekststiler i malen</a:t>
            </a:r>
          </a:p>
        </p:txBody>
      </p:sp>
      <p:sp>
        <p:nvSpPr>
          <p:cNvPr id="11" name="Plassholder for dato 3"/>
          <p:cNvSpPr>
            <a:spLocks noGrp="1"/>
          </p:cNvSpPr>
          <p:nvPr>
            <p:ph type="dt" sz="half" idx="2"/>
          </p:nvPr>
        </p:nvSpPr>
        <p:spPr>
          <a:xfrm>
            <a:off x="8976320" y="6657582"/>
            <a:ext cx="1440160" cy="144015"/>
          </a:xfrm>
          <a:prstGeom prst="rect">
            <a:avLst/>
          </a:prstGeom>
        </p:spPr>
        <p:txBody>
          <a:bodyPr anchor="ctr" anchorCtr="0"/>
          <a:lstStyle>
            <a:lvl1pPr>
              <a:defRPr sz="1067">
                <a:solidFill>
                  <a:srgbClr val="003244"/>
                </a:solidFill>
              </a:defRPr>
            </a:lvl1pPr>
          </a:lstStyle>
          <a:p>
            <a:fld id="{3FBC30AC-D1BC-4F4E-9A64-9EF715D4EE09}" type="datetime1">
              <a:rPr lang="nb-NO" smtClean="0"/>
              <a:t>08.11.2019</a:t>
            </a:fld>
            <a:endParaRPr lang="nb-NO" dirty="0"/>
          </a:p>
        </p:txBody>
      </p:sp>
      <p:sp>
        <p:nvSpPr>
          <p:cNvPr id="13"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rgbClr val="039BAF"/>
                </a:solidFill>
              </a:defRPr>
            </a:lvl1pPr>
          </a:lstStyle>
          <a:p>
            <a:r>
              <a:rPr lang="nb-NO"/>
              <a:t>Svangerskapsdiabetesretningslinjen - møte Fylkesmannen i Hordaland</a:t>
            </a:r>
            <a:endParaRPr lang="nb-NO" dirty="0"/>
          </a:p>
        </p:txBody>
      </p:sp>
      <p:sp>
        <p:nvSpPr>
          <p:cNvPr id="17"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2824421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4" name="Rektangel 3"/>
          <p:cNvSpPr/>
          <p:nvPr userDrawn="1"/>
        </p:nvSpPr>
        <p:spPr>
          <a:xfrm>
            <a:off x="0" y="6325200"/>
            <a:ext cx="12192000" cy="53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prstClr val="white"/>
              </a:solidFill>
            </a:endParaRPr>
          </a:p>
        </p:txBody>
      </p:sp>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2"/>
          </p:nvPr>
        </p:nvSpPr>
        <p:spPr>
          <a:xfrm>
            <a:off x="8976320" y="6657582"/>
            <a:ext cx="1440160" cy="144015"/>
          </a:xfrm>
          <a:prstGeom prst="rect">
            <a:avLst/>
          </a:prstGeom>
        </p:spPr>
        <p:txBody>
          <a:bodyPr anchor="ctr" anchorCtr="0"/>
          <a:lstStyle>
            <a:lvl1pPr>
              <a:defRPr sz="1067">
                <a:solidFill>
                  <a:schemeClr val="bg1"/>
                </a:solidFill>
              </a:defRPr>
            </a:lvl1pPr>
          </a:lstStyle>
          <a:p>
            <a:fld id="{0F6BC450-414A-4CC5-86BD-7A558BBC6B18}" type="datetime1">
              <a:rPr lang="nb-NO" smtClean="0">
                <a:solidFill>
                  <a:prstClr val="white"/>
                </a:solidFill>
              </a:rPr>
              <a:t>08.11.2019</a:t>
            </a:fld>
            <a:endParaRPr lang="nb-NO" dirty="0">
              <a:solidFill>
                <a:prstClr val="white"/>
              </a:solidFill>
            </a:endParaRPr>
          </a:p>
        </p:txBody>
      </p:sp>
      <p:sp>
        <p:nvSpPr>
          <p:cNvPr id="8"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chemeClr val="bg1"/>
                </a:solidFill>
              </a:defRPr>
            </a:lvl1pPr>
          </a:lstStyle>
          <a:p>
            <a:r>
              <a:rPr lang="nb-NO">
                <a:solidFill>
                  <a:prstClr val="white"/>
                </a:solidFill>
              </a:rPr>
              <a:t>Svangerskapsdiabetesretningslinjen - møte Fylkesmannen i Hordaland</a:t>
            </a:r>
            <a:endParaRPr lang="nb-NO" dirty="0">
              <a:solidFill>
                <a:prstClr val="white"/>
              </a:solidFill>
            </a:endParaRPr>
          </a:p>
        </p:txBody>
      </p:sp>
      <p:sp>
        <p:nvSpPr>
          <p:cNvPr id="9"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chemeClr val="bg1"/>
                </a:solidFill>
              </a:defRPr>
            </a:lvl1pPr>
          </a:lstStyle>
          <a:p>
            <a:fld id="{CDA22134-EA94-4B2E-9154-EB8F13265450}" type="slidenum">
              <a:rPr lang="nb-NO" smtClean="0">
                <a:solidFill>
                  <a:prstClr val="white"/>
                </a:solidFill>
              </a:rPr>
              <a:pPr/>
              <a:t>‹#›</a:t>
            </a:fld>
            <a:endParaRPr lang="nb-NO" dirty="0">
              <a:solidFill>
                <a:prstClr val="white"/>
              </a:solidFill>
            </a:endParaRPr>
          </a:p>
        </p:txBody>
      </p:sp>
      <p:pic>
        <p:nvPicPr>
          <p:cNvPr id="5" name="Bilde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55213" y="6526800"/>
            <a:ext cx="1435612" cy="194400"/>
          </a:xfrm>
          <a:prstGeom prst="rect">
            <a:avLst/>
          </a:prstGeom>
        </p:spPr>
      </p:pic>
    </p:spTree>
    <p:extLst>
      <p:ext uri="{BB962C8B-B14F-4D97-AF65-F5344CB8AC3E}">
        <p14:creationId xmlns:p14="http://schemas.microsoft.com/office/powerpoint/2010/main" val="34117430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624000" y="1699201"/>
            <a:ext cx="5280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2"/>
          <p:cNvSpPr>
            <a:spLocks noGrp="1"/>
          </p:cNvSpPr>
          <p:nvPr>
            <p:ph idx="11"/>
          </p:nvPr>
        </p:nvSpPr>
        <p:spPr>
          <a:xfrm>
            <a:off x="6299200" y="1699201"/>
            <a:ext cx="5280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Rektangel 7"/>
          <p:cNvSpPr/>
          <p:nvPr userDrawn="1"/>
        </p:nvSpPr>
        <p:spPr>
          <a:xfrm>
            <a:off x="0" y="6325200"/>
            <a:ext cx="12192000" cy="53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prstClr val="white"/>
              </a:solidFill>
            </a:endParaRPr>
          </a:p>
        </p:txBody>
      </p:sp>
      <p:sp>
        <p:nvSpPr>
          <p:cNvPr id="9" name="Plassholder for dato 3"/>
          <p:cNvSpPr>
            <a:spLocks noGrp="1"/>
          </p:cNvSpPr>
          <p:nvPr>
            <p:ph type="dt" sz="half" idx="2"/>
          </p:nvPr>
        </p:nvSpPr>
        <p:spPr>
          <a:xfrm>
            <a:off x="8976320" y="6657582"/>
            <a:ext cx="1440160" cy="144015"/>
          </a:xfrm>
          <a:prstGeom prst="rect">
            <a:avLst/>
          </a:prstGeom>
        </p:spPr>
        <p:txBody>
          <a:bodyPr anchor="ctr" anchorCtr="0"/>
          <a:lstStyle>
            <a:lvl1pPr>
              <a:defRPr sz="1067">
                <a:solidFill>
                  <a:schemeClr val="bg1"/>
                </a:solidFill>
              </a:defRPr>
            </a:lvl1pPr>
          </a:lstStyle>
          <a:p>
            <a:fld id="{7D768AD8-734D-4971-9568-DB3468C4668B}" type="datetime1">
              <a:rPr lang="nb-NO" smtClean="0">
                <a:solidFill>
                  <a:prstClr val="white"/>
                </a:solidFill>
              </a:rPr>
              <a:t>08.11.2019</a:t>
            </a:fld>
            <a:endParaRPr lang="nb-NO" dirty="0">
              <a:solidFill>
                <a:prstClr val="white"/>
              </a:solidFill>
            </a:endParaRPr>
          </a:p>
        </p:txBody>
      </p:sp>
      <p:sp>
        <p:nvSpPr>
          <p:cNvPr id="10"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chemeClr val="bg1"/>
                </a:solidFill>
              </a:defRPr>
            </a:lvl1pPr>
          </a:lstStyle>
          <a:p>
            <a:r>
              <a:rPr lang="nb-NO">
                <a:solidFill>
                  <a:prstClr val="white"/>
                </a:solidFill>
              </a:rPr>
              <a:t>Svangerskapsdiabetesretningslinjen - møte Fylkesmannen i Hordaland</a:t>
            </a:r>
            <a:endParaRPr lang="nb-NO" dirty="0">
              <a:solidFill>
                <a:prstClr val="white"/>
              </a:solidFill>
            </a:endParaRPr>
          </a:p>
        </p:txBody>
      </p:sp>
      <p:sp>
        <p:nvSpPr>
          <p:cNvPr id="16"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chemeClr val="bg1"/>
                </a:solidFill>
              </a:defRPr>
            </a:lvl1pPr>
          </a:lstStyle>
          <a:p>
            <a:fld id="{CDA22134-EA94-4B2E-9154-EB8F13265450}" type="slidenum">
              <a:rPr lang="nb-NO" smtClean="0">
                <a:solidFill>
                  <a:prstClr val="white"/>
                </a:solidFill>
              </a:rPr>
              <a:pPr/>
              <a:t>‹#›</a:t>
            </a:fld>
            <a:endParaRPr lang="nb-NO" dirty="0">
              <a:solidFill>
                <a:prstClr val="white"/>
              </a:solidFill>
            </a:endParaRPr>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55213" y="6526800"/>
            <a:ext cx="1435612" cy="194400"/>
          </a:xfrm>
          <a:prstGeom prst="rect">
            <a:avLst/>
          </a:prstGeom>
        </p:spPr>
      </p:pic>
    </p:spTree>
    <p:extLst>
      <p:ext uri="{BB962C8B-B14F-4D97-AF65-F5344CB8AC3E}">
        <p14:creationId xmlns:p14="http://schemas.microsoft.com/office/powerpoint/2010/main" val="380060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innhold (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73DB64-FA9A-4917-B9BC-FDBF51ACBCB3}"/>
              </a:ext>
            </a:extLst>
          </p:cNvPr>
          <p:cNvSpPr>
            <a:spLocks noGrp="1"/>
          </p:cNvSpPr>
          <p:nvPr>
            <p:ph type="title"/>
          </p:nvPr>
        </p:nvSpPr>
        <p:spPr>
          <a:xfrm>
            <a:off x="761257" y="315917"/>
            <a:ext cx="5122403" cy="1157511"/>
          </a:xfrm>
        </p:spPr>
        <p:txBody>
          <a:bodyPr/>
          <a:lstStyle/>
          <a:p>
            <a:r>
              <a:rPr lang="nb-NO"/>
              <a:t>Klikk for å redigere tittelstil</a:t>
            </a:r>
            <a:endParaRPr lang="nn-NO" dirty="0"/>
          </a:p>
        </p:txBody>
      </p:sp>
      <p:sp>
        <p:nvSpPr>
          <p:cNvPr id="5" name="Plassholder for dato 4">
            <a:extLst>
              <a:ext uri="{FF2B5EF4-FFF2-40B4-BE49-F238E27FC236}">
                <a16:creationId xmlns:a16="http://schemas.microsoft.com/office/drawing/2014/main" id="{12F3F69F-D631-411F-BFF5-5611D6D8FD1E}"/>
              </a:ext>
            </a:extLst>
          </p:cNvPr>
          <p:cNvSpPr>
            <a:spLocks noGrp="1"/>
          </p:cNvSpPr>
          <p:nvPr>
            <p:ph type="dt" sz="half" idx="10"/>
          </p:nvPr>
        </p:nvSpPr>
        <p:spPr/>
        <p:txBody>
          <a:bodyPr/>
          <a:lstStyle/>
          <a:p>
            <a:endParaRPr lang="nn-NO"/>
          </a:p>
        </p:txBody>
      </p:sp>
      <p:sp>
        <p:nvSpPr>
          <p:cNvPr id="6" name="Plassholder for bunntekst 5">
            <a:extLst>
              <a:ext uri="{FF2B5EF4-FFF2-40B4-BE49-F238E27FC236}">
                <a16:creationId xmlns:a16="http://schemas.microsoft.com/office/drawing/2014/main" id="{F8A3F24D-DD5A-4BBF-970B-80B97882D369}"/>
              </a:ext>
            </a:extLst>
          </p:cNvPr>
          <p:cNvSpPr>
            <a:spLocks noGrp="1"/>
          </p:cNvSpPr>
          <p:nvPr>
            <p:ph type="ftr" sz="quarter" idx="11"/>
          </p:nvPr>
        </p:nvSpPr>
        <p:spPr/>
        <p:txBody>
          <a:bodyPr/>
          <a:lstStyle/>
          <a:p>
            <a:r>
              <a:rPr lang="nn-NO"/>
              <a:t>Helsedirektoratet</a:t>
            </a:r>
          </a:p>
        </p:txBody>
      </p:sp>
      <p:sp>
        <p:nvSpPr>
          <p:cNvPr id="7" name="Plassholder for lysbildenummer 6">
            <a:extLst>
              <a:ext uri="{FF2B5EF4-FFF2-40B4-BE49-F238E27FC236}">
                <a16:creationId xmlns:a16="http://schemas.microsoft.com/office/drawing/2014/main" id="{0E7D622E-D661-4849-BC9C-58B238BE9AE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8" name="Plassholder for innhold 2">
            <a:extLst>
              <a:ext uri="{FF2B5EF4-FFF2-40B4-BE49-F238E27FC236}">
                <a16:creationId xmlns:a16="http://schemas.microsoft.com/office/drawing/2014/main" id="{AA586D02-CE2A-48B0-AB3E-02553004D628}"/>
              </a:ext>
            </a:extLst>
          </p:cNvPr>
          <p:cNvSpPr>
            <a:spLocks noGrp="1"/>
          </p:cNvSpPr>
          <p:nvPr>
            <p:ph idx="1"/>
          </p:nvPr>
        </p:nvSpPr>
        <p:spPr>
          <a:xfrm>
            <a:off x="761257" y="1917703"/>
            <a:ext cx="5122403" cy="44241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0" name="Plassholder for innhold 2">
            <a:extLst>
              <a:ext uri="{FF2B5EF4-FFF2-40B4-BE49-F238E27FC236}">
                <a16:creationId xmlns:a16="http://schemas.microsoft.com/office/drawing/2014/main" id="{0EDEDCD0-140E-4CA0-9E8E-4047CEFB2EB8}"/>
              </a:ext>
            </a:extLst>
          </p:cNvPr>
          <p:cNvSpPr>
            <a:spLocks noGrp="1"/>
          </p:cNvSpPr>
          <p:nvPr>
            <p:ph idx="13"/>
          </p:nvPr>
        </p:nvSpPr>
        <p:spPr>
          <a:xfrm>
            <a:off x="6301197" y="1917703"/>
            <a:ext cx="5122403" cy="44241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2" name="Plassholder for tekst 11">
            <a:extLst>
              <a:ext uri="{FF2B5EF4-FFF2-40B4-BE49-F238E27FC236}">
                <a16:creationId xmlns:a16="http://schemas.microsoft.com/office/drawing/2014/main" id="{543B2193-A04A-49FA-B3BA-B0A5CB5E9609}"/>
              </a:ext>
            </a:extLst>
          </p:cNvPr>
          <p:cNvSpPr>
            <a:spLocks noGrp="1"/>
          </p:cNvSpPr>
          <p:nvPr>
            <p:ph type="body" sz="quarter" idx="14" hasCustomPrompt="1"/>
          </p:nvPr>
        </p:nvSpPr>
        <p:spPr>
          <a:xfrm>
            <a:off x="6301197" y="315917"/>
            <a:ext cx="5122403" cy="1157511"/>
          </a:xfrm>
        </p:spPr>
        <p:txBody>
          <a:bodyPr anchor="b" anchorCtr="0"/>
          <a:lstStyle>
            <a:lvl1pPr marL="0" indent="0">
              <a:buNone/>
              <a:defRPr/>
            </a:lvl1pPr>
          </a:lstStyle>
          <a:p>
            <a:pPr lvl="0"/>
            <a:r>
              <a:rPr kumimoji="0" lang="nb-NO" sz="3499" b="1" i="0" u="none" strike="noStrike" kern="1200" cap="none" spc="0" normalizeH="0" baseline="0" noProof="0" dirty="0">
                <a:ln>
                  <a:noFill/>
                </a:ln>
                <a:solidFill>
                  <a:srgbClr val="202020"/>
                </a:solidFill>
                <a:effectLst/>
                <a:uLnTx/>
                <a:uFillTx/>
                <a:latin typeface="+mn-lt"/>
                <a:ea typeface="+mj-ea"/>
                <a:cs typeface="+mj-cs"/>
              </a:rPr>
              <a:t>Klikk for å redigere tittelstil</a:t>
            </a:r>
            <a:endParaRPr lang="nb-NO" dirty="0"/>
          </a:p>
        </p:txBody>
      </p:sp>
    </p:spTree>
    <p:extLst>
      <p:ext uri="{BB962C8B-B14F-4D97-AF65-F5344CB8AC3E}">
        <p14:creationId xmlns:p14="http://schemas.microsoft.com/office/powerpoint/2010/main" val="3138631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Fire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624000" y="1699200"/>
            <a:ext cx="528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1"/>
          </p:nvPr>
        </p:nvSpPr>
        <p:spPr>
          <a:xfrm>
            <a:off x="6299200" y="1699200"/>
            <a:ext cx="528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Rektangel 7"/>
          <p:cNvSpPr/>
          <p:nvPr userDrawn="1"/>
        </p:nvSpPr>
        <p:spPr>
          <a:xfrm>
            <a:off x="0" y="6325200"/>
            <a:ext cx="12192000" cy="53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prstClr val="white"/>
              </a:solidFill>
            </a:endParaRPr>
          </a:p>
        </p:txBody>
      </p:sp>
      <p:sp>
        <p:nvSpPr>
          <p:cNvPr id="9" name="Plassholder for dato 3"/>
          <p:cNvSpPr>
            <a:spLocks noGrp="1"/>
          </p:cNvSpPr>
          <p:nvPr>
            <p:ph type="dt" sz="half" idx="2"/>
          </p:nvPr>
        </p:nvSpPr>
        <p:spPr>
          <a:xfrm>
            <a:off x="8976320" y="6657582"/>
            <a:ext cx="1440160" cy="144015"/>
          </a:xfrm>
          <a:prstGeom prst="rect">
            <a:avLst/>
          </a:prstGeom>
        </p:spPr>
        <p:txBody>
          <a:bodyPr anchor="ctr" anchorCtr="0"/>
          <a:lstStyle>
            <a:lvl1pPr>
              <a:defRPr sz="1067">
                <a:solidFill>
                  <a:schemeClr val="bg1"/>
                </a:solidFill>
              </a:defRPr>
            </a:lvl1pPr>
          </a:lstStyle>
          <a:p>
            <a:fld id="{B1B64A55-FB12-454B-9997-D0B4174B0FB8}" type="datetime1">
              <a:rPr lang="nb-NO" smtClean="0">
                <a:solidFill>
                  <a:prstClr val="white"/>
                </a:solidFill>
              </a:rPr>
              <a:t>08.11.2019</a:t>
            </a:fld>
            <a:endParaRPr lang="nb-NO" dirty="0">
              <a:solidFill>
                <a:prstClr val="white"/>
              </a:solidFill>
            </a:endParaRPr>
          </a:p>
        </p:txBody>
      </p:sp>
      <p:sp>
        <p:nvSpPr>
          <p:cNvPr id="10"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chemeClr val="bg1"/>
                </a:solidFill>
              </a:defRPr>
            </a:lvl1pPr>
          </a:lstStyle>
          <a:p>
            <a:r>
              <a:rPr lang="nb-NO">
                <a:solidFill>
                  <a:prstClr val="white"/>
                </a:solidFill>
              </a:rPr>
              <a:t>Svangerskapsdiabetesretningslinjen - møte Fylkesmannen i Hordaland</a:t>
            </a:r>
            <a:endParaRPr lang="nb-NO" dirty="0">
              <a:solidFill>
                <a:prstClr val="white"/>
              </a:solidFill>
            </a:endParaRPr>
          </a:p>
        </p:txBody>
      </p:sp>
      <p:sp>
        <p:nvSpPr>
          <p:cNvPr id="16"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chemeClr val="bg1"/>
                </a:solidFill>
              </a:defRPr>
            </a:lvl1pPr>
          </a:lstStyle>
          <a:p>
            <a:fld id="{CDA22134-EA94-4B2E-9154-EB8F13265450}" type="slidenum">
              <a:rPr lang="nb-NO" smtClean="0">
                <a:solidFill>
                  <a:prstClr val="white"/>
                </a:solidFill>
              </a:rPr>
              <a:pPr/>
              <a:t>‹#›</a:t>
            </a:fld>
            <a:endParaRPr lang="nb-NO" dirty="0">
              <a:solidFill>
                <a:prstClr val="white"/>
              </a:solidFill>
            </a:endParaRPr>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55213" y="6526800"/>
            <a:ext cx="1435612" cy="194400"/>
          </a:xfrm>
          <a:prstGeom prst="rect">
            <a:avLst/>
          </a:prstGeom>
        </p:spPr>
      </p:pic>
      <p:sp>
        <p:nvSpPr>
          <p:cNvPr id="12" name="Plassholder for innhold 2"/>
          <p:cNvSpPr>
            <a:spLocks noGrp="1"/>
          </p:cNvSpPr>
          <p:nvPr>
            <p:ph idx="12"/>
          </p:nvPr>
        </p:nvSpPr>
        <p:spPr>
          <a:xfrm>
            <a:off x="624000" y="4062975"/>
            <a:ext cx="528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2"/>
          <p:cNvSpPr>
            <a:spLocks noGrp="1"/>
          </p:cNvSpPr>
          <p:nvPr>
            <p:ph idx="13"/>
          </p:nvPr>
        </p:nvSpPr>
        <p:spPr>
          <a:xfrm>
            <a:off x="6299200" y="4062975"/>
            <a:ext cx="528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781399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Sammenligning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624000" y="2658051"/>
            <a:ext cx="5280000" cy="35671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1"/>
          </p:nvPr>
        </p:nvSpPr>
        <p:spPr>
          <a:xfrm>
            <a:off x="6299200" y="2658051"/>
            <a:ext cx="5280000" cy="35671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Rektangel 7"/>
          <p:cNvSpPr/>
          <p:nvPr userDrawn="1"/>
        </p:nvSpPr>
        <p:spPr>
          <a:xfrm>
            <a:off x="0" y="6325200"/>
            <a:ext cx="12192000" cy="53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prstClr val="white"/>
              </a:solidFill>
            </a:endParaRPr>
          </a:p>
        </p:txBody>
      </p:sp>
      <p:sp>
        <p:nvSpPr>
          <p:cNvPr id="9" name="Plassholder for dato 3"/>
          <p:cNvSpPr>
            <a:spLocks noGrp="1"/>
          </p:cNvSpPr>
          <p:nvPr>
            <p:ph type="dt" sz="half" idx="2"/>
          </p:nvPr>
        </p:nvSpPr>
        <p:spPr>
          <a:xfrm>
            <a:off x="8976320" y="6657582"/>
            <a:ext cx="1440160" cy="144015"/>
          </a:xfrm>
          <a:prstGeom prst="rect">
            <a:avLst/>
          </a:prstGeom>
        </p:spPr>
        <p:txBody>
          <a:bodyPr anchor="ctr" anchorCtr="0"/>
          <a:lstStyle>
            <a:lvl1pPr>
              <a:defRPr sz="1067">
                <a:solidFill>
                  <a:schemeClr val="bg1"/>
                </a:solidFill>
              </a:defRPr>
            </a:lvl1pPr>
          </a:lstStyle>
          <a:p>
            <a:fld id="{50387DED-1932-417C-B9C2-E2867A4B40EB}" type="datetime1">
              <a:rPr lang="nb-NO" smtClean="0">
                <a:solidFill>
                  <a:prstClr val="white"/>
                </a:solidFill>
              </a:rPr>
              <a:t>08.11.2019</a:t>
            </a:fld>
            <a:endParaRPr lang="nb-NO" dirty="0">
              <a:solidFill>
                <a:prstClr val="white"/>
              </a:solidFill>
            </a:endParaRPr>
          </a:p>
        </p:txBody>
      </p:sp>
      <p:sp>
        <p:nvSpPr>
          <p:cNvPr id="10"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chemeClr val="bg1"/>
                </a:solidFill>
              </a:defRPr>
            </a:lvl1pPr>
          </a:lstStyle>
          <a:p>
            <a:r>
              <a:rPr lang="nb-NO">
                <a:solidFill>
                  <a:prstClr val="white"/>
                </a:solidFill>
              </a:rPr>
              <a:t>Svangerskapsdiabetesretningslinjen - møte Fylkesmannen i Hordaland</a:t>
            </a:r>
            <a:endParaRPr lang="nb-NO" dirty="0">
              <a:solidFill>
                <a:prstClr val="white"/>
              </a:solidFill>
            </a:endParaRPr>
          </a:p>
        </p:txBody>
      </p:sp>
      <p:sp>
        <p:nvSpPr>
          <p:cNvPr id="16"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chemeClr val="bg1"/>
                </a:solidFill>
              </a:defRPr>
            </a:lvl1pPr>
          </a:lstStyle>
          <a:p>
            <a:fld id="{CDA22134-EA94-4B2E-9154-EB8F13265450}" type="slidenum">
              <a:rPr lang="nb-NO" smtClean="0">
                <a:solidFill>
                  <a:prstClr val="white"/>
                </a:solidFill>
              </a:rPr>
              <a:pPr/>
              <a:t>‹#›</a:t>
            </a:fld>
            <a:endParaRPr lang="nb-NO" dirty="0">
              <a:solidFill>
                <a:prstClr val="white"/>
              </a:solidFill>
            </a:endParaRPr>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55213" y="6526800"/>
            <a:ext cx="1435612" cy="194400"/>
          </a:xfrm>
          <a:prstGeom prst="rect">
            <a:avLst/>
          </a:prstGeom>
        </p:spPr>
      </p:pic>
      <p:sp>
        <p:nvSpPr>
          <p:cNvPr id="4" name="Text Placeholder 3"/>
          <p:cNvSpPr>
            <a:spLocks noGrp="1"/>
          </p:cNvSpPr>
          <p:nvPr>
            <p:ph type="body" sz="quarter" idx="12"/>
          </p:nvPr>
        </p:nvSpPr>
        <p:spPr>
          <a:xfrm>
            <a:off x="624000" y="1699201"/>
            <a:ext cx="5280000" cy="958851"/>
          </a:xfrm>
        </p:spPr>
        <p:txBody>
          <a:bodyPr anchor="b"/>
          <a:lstStyle>
            <a:lvl1pPr marL="0" indent="0">
              <a:buNone/>
              <a:defRPr b="1"/>
            </a:lvl1pPr>
          </a:lstStyle>
          <a:p>
            <a:pPr lvl="0"/>
            <a:r>
              <a:rPr lang="nb-NO"/>
              <a:t>Klikk for å redigere tekststiler i malen</a:t>
            </a:r>
          </a:p>
        </p:txBody>
      </p:sp>
      <p:sp>
        <p:nvSpPr>
          <p:cNvPr id="12" name="Text Placeholder 3"/>
          <p:cNvSpPr>
            <a:spLocks noGrp="1"/>
          </p:cNvSpPr>
          <p:nvPr>
            <p:ph type="body" sz="quarter" idx="13"/>
          </p:nvPr>
        </p:nvSpPr>
        <p:spPr>
          <a:xfrm>
            <a:off x="6299200" y="1699201"/>
            <a:ext cx="5280000" cy="958851"/>
          </a:xfrm>
        </p:spPr>
        <p:txBody>
          <a:bodyPr anchor="b"/>
          <a:lstStyle>
            <a:lvl1pPr marL="0" indent="0">
              <a:buNone/>
              <a:defRPr b="1"/>
            </a:lvl1pPr>
          </a:lstStyle>
          <a:p>
            <a:pPr lvl="0"/>
            <a:r>
              <a:rPr lang="nb-NO"/>
              <a:t>Klikk for å redigere tekststiler i malen</a:t>
            </a:r>
          </a:p>
        </p:txBody>
      </p:sp>
    </p:spTree>
    <p:extLst>
      <p:ext uri="{BB962C8B-B14F-4D97-AF65-F5344CB8AC3E}">
        <p14:creationId xmlns:p14="http://schemas.microsoft.com/office/powerpoint/2010/main" val="10582904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B860DAA2-CDA0-49AE-BF3F-5F33555AD56E}" type="datetime1">
              <a:rPr lang="nb-NO" smtClean="0"/>
              <a:t>08.11.2019</a:t>
            </a:fld>
            <a:endParaRPr lang="nb-NO"/>
          </a:p>
        </p:txBody>
      </p:sp>
      <p:sp>
        <p:nvSpPr>
          <p:cNvPr id="5" name="Footer Placeholder 4"/>
          <p:cNvSpPr>
            <a:spLocks noGrp="1"/>
          </p:cNvSpPr>
          <p:nvPr>
            <p:ph type="ftr" sz="quarter" idx="11"/>
          </p:nvPr>
        </p:nvSpPr>
        <p:spPr/>
        <p:txBody>
          <a:bodyPr/>
          <a:lstStyle/>
          <a:p>
            <a:r>
              <a:rPr lang="nb-NO"/>
              <a:t>Nasjonal faglig retningslinje for svangerskapsdiabetes - NOKLUS-kurs</a:t>
            </a:r>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25842154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37AF897-42E3-436C-9534-1FADF05A6DAF}" type="datetime1">
              <a:rPr lang="nb-NO" smtClean="0"/>
              <a:t>08.11.2019</a:t>
            </a:fld>
            <a:endParaRPr lang="nb-NO"/>
          </a:p>
        </p:txBody>
      </p:sp>
      <p:sp>
        <p:nvSpPr>
          <p:cNvPr id="5" name="Footer Placeholder 4"/>
          <p:cNvSpPr>
            <a:spLocks noGrp="1"/>
          </p:cNvSpPr>
          <p:nvPr>
            <p:ph type="ftr" sz="quarter" idx="11"/>
          </p:nvPr>
        </p:nvSpPr>
        <p:spPr/>
        <p:txBody>
          <a:bodyPr/>
          <a:lstStyle/>
          <a:p>
            <a:r>
              <a:rPr lang="nb-NO"/>
              <a:t>Nasjonal faglig retningslinje for svangerskapsdiabetes - NOKLUS-kurs</a:t>
            </a:r>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26163783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F9B2FF-70F3-4685-8673-385181C69D11}" type="datetime1">
              <a:rPr lang="nb-NO" smtClean="0"/>
              <a:t>08.11.2019</a:t>
            </a:fld>
            <a:endParaRPr lang="nb-NO"/>
          </a:p>
        </p:txBody>
      </p:sp>
      <p:sp>
        <p:nvSpPr>
          <p:cNvPr id="5" name="Footer Placeholder 4"/>
          <p:cNvSpPr>
            <a:spLocks noGrp="1"/>
          </p:cNvSpPr>
          <p:nvPr>
            <p:ph type="ftr" sz="quarter" idx="11"/>
          </p:nvPr>
        </p:nvSpPr>
        <p:spPr/>
        <p:txBody>
          <a:bodyPr/>
          <a:lstStyle/>
          <a:p>
            <a:r>
              <a:rPr lang="nb-NO"/>
              <a:t>Nasjonal faglig retningslinje for svangerskapsdiabetes - NOKLUS-kurs</a:t>
            </a:r>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38814551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79FFF123-4DDB-4F4F-9363-5F185A43D87C}" type="datetime1">
              <a:rPr lang="nb-NO" smtClean="0"/>
              <a:t>08.11.2019</a:t>
            </a:fld>
            <a:endParaRPr lang="nb-NO"/>
          </a:p>
        </p:txBody>
      </p:sp>
      <p:sp>
        <p:nvSpPr>
          <p:cNvPr id="6" name="Footer Placeholder 5"/>
          <p:cNvSpPr>
            <a:spLocks noGrp="1"/>
          </p:cNvSpPr>
          <p:nvPr>
            <p:ph type="ftr" sz="quarter" idx="11"/>
          </p:nvPr>
        </p:nvSpPr>
        <p:spPr/>
        <p:txBody>
          <a:bodyPr/>
          <a:lstStyle/>
          <a:p>
            <a:r>
              <a:rPr lang="nb-NO"/>
              <a:t>Nasjonal faglig retningslinje for svangerskapsdiabetes - NOKLUS-kurs</a:t>
            </a:r>
          </a:p>
        </p:txBody>
      </p:sp>
      <p:sp>
        <p:nvSpPr>
          <p:cNvPr id="7" name="Slide Number Placeholder 6"/>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3926586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13215954-03A0-46E7-9DF0-BF6B8B6B6969}" type="datetime1">
              <a:rPr lang="nb-NO" smtClean="0"/>
              <a:t>08.11.2019</a:t>
            </a:fld>
            <a:endParaRPr lang="nb-NO"/>
          </a:p>
        </p:txBody>
      </p:sp>
      <p:sp>
        <p:nvSpPr>
          <p:cNvPr id="8" name="Footer Placeholder 7"/>
          <p:cNvSpPr>
            <a:spLocks noGrp="1"/>
          </p:cNvSpPr>
          <p:nvPr>
            <p:ph type="ftr" sz="quarter" idx="11"/>
          </p:nvPr>
        </p:nvSpPr>
        <p:spPr/>
        <p:txBody>
          <a:bodyPr/>
          <a:lstStyle/>
          <a:p>
            <a:r>
              <a:rPr lang="nb-NO"/>
              <a:t>Nasjonal faglig retningslinje for svangerskapsdiabetes - NOKLUS-kurs</a:t>
            </a:r>
          </a:p>
        </p:txBody>
      </p:sp>
      <p:sp>
        <p:nvSpPr>
          <p:cNvPr id="9" name="Slide Number Placeholder 8"/>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8890542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232EC895-FAD0-41A5-8A8A-D5C4C795AE66}" type="datetime1">
              <a:rPr lang="nb-NO" smtClean="0"/>
              <a:t>08.11.2019</a:t>
            </a:fld>
            <a:endParaRPr lang="nb-NO"/>
          </a:p>
        </p:txBody>
      </p:sp>
      <p:sp>
        <p:nvSpPr>
          <p:cNvPr id="4" name="Footer Placeholder 3"/>
          <p:cNvSpPr>
            <a:spLocks noGrp="1"/>
          </p:cNvSpPr>
          <p:nvPr>
            <p:ph type="ftr" sz="quarter" idx="11"/>
          </p:nvPr>
        </p:nvSpPr>
        <p:spPr/>
        <p:txBody>
          <a:bodyPr/>
          <a:lstStyle/>
          <a:p>
            <a:r>
              <a:rPr lang="nb-NO"/>
              <a:t>Nasjonal faglig retningslinje for svangerskapsdiabetes - NOKLUS-kurs</a:t>
            </a:r>
          </a:p>
        </p:txBody>
      </p:sp>
      <p:sp>
        <p:nvSpPr>
          <p:cNvPr id="5" name="Slide Number Placeholder 4"/>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13903961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CC336-520F-4507-A523-98C29699BB59}" type="datetime1">
              <a:rPr lang="nb-NO" smtClean="0"/>
              <a:t>08.11.2019</a:t>
            </a:fld>
            <a:endParaRPr lang="nb-NO"/>
          </a:p>
        </p:txBody>
      </p:sp>
      <p:sp>
        <p:nvSpPr>
          <p:cNvPr id="3" name="Footer Placeholder 2"/>
          <p:cNvSpPr>
            <a:spLocks noGrp="1"/>
          </p:cNvSpPr>
          <p:nvPr>
            <p:ph type="ftr" sz="quarter" idx="11"/>
          </p:nvPr>
        </p:nvSpPr>
        <p:spPr/>
        <p:txBody>
          <a:bodyPr/>
          <a:lstStyle/>
          <a:p>
            <a:r>
              <a:rPr lang="nb-NO"/>
              <a:t>Nasjonal faglig retningslinje for svangerskapsdiabetes - NOKLUS-kurs</a:t>
            </a:r>
          </a:p>
        </p:txBody>
      </p:sp>
      <p:sp>
        <p:nvSpPr>
          <p:cNvPr id="4" name="Slide Number Placeholder 3"/>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14677019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7E65EA-1802-4FCA-8863-C80B9E5550FC}" type="datetime1">
              <a:rPr lang="nb-NO" smtClean="0"/>
              <a:t>08.11.2019</a:t>
            </a:fld>
            <a:endParaRPr lang="nb-NO"/>
          </a:p>
        </p:txBody>
      </p:sp>
      <p:sp>
        <p:nvSpPr>
          <p:cNvPr id="6" name="Footer Placeholder 5"/>
          <p:cNvSpPr>
            <a:spLocks noGrp="1"/>
          </p:cNvSpPr>
          <p:nvPr>
            <p:ph type="ftr" sz="quarter" idx="11"/>
          </p:nvPr>
        </p:nvSpPr>
        <p:spPr/>
        <p:txBody>
          <a:bodyPr/>
          <a:lstStyle/>
          <a:p>
            <a:r>
              <a:rPr lang="nb-NO"/>
              <a:t>Nasjonal faglig retningslinje for svangerskapsdiabetes - NOKLUS-kurs</a:t>
            </a:r>
          </a:p>
        </p:txBody>
      </p:sp>
      <p:sp>
        <p:nvSpPr>
          <p:cNvPr id="7" name="Slide Number Placeholder 6"/>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423638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AEE3ECBB-F8CD-40EB-A9AF-746A02D44FBA}"/>
              </a:ext>
            </a:extLst>
          </p:cNvPr>
          <p:cNvSpPr>
            <a:spLocks noGrp="1"/>
          </p:cNvSpPr>
          <p:nvPr>
            <p:ph type="media" sz="quarter" idx="15"/>
          </p:nvPr>
        </p:nvSpPr>
        <p:spPr>
          <a:xfrm>
            <a:off x="761258" y="1589599"/>
            <a:ext cx="11112431" cy="4635580"/>
          </a:xfrm>
          <a:solidFill>
            <a:schemeClr val="bg2"/>
          </a:solidFill>
        </p:spPr>
        <p:txBody>
          <a:bodyPr/>
          <a:lstStyle/>
          <a:p>
            <a:r>
              <a:rPr lang="nb-NO"/>
              <a:t>Klikk ikonet for å legge til media</a:t>
            </a:r>
          </a:p>
        </p:txBody>
      </p:sp>
      <p:sp>
        <p:nvSpPr>
          <p:cNvPr id="8" name="Tittel 1">
            <a:extLst>
              <a:ext uri="{FF2B5EF4-FFF2-40B4-BE49-F238E27FC236}">
                <a16:creationId xmlns:a16="http://schemas.microsoft.com/office/drawing/2014/main" id="{77C21D35-2682-4C37-9369-8B21B52A73D5}"/>
              </a:ext>
            </a:extLst>
          </p:cNvPr>
          <p:cNvSpPr>
            <a:spLocks noGrp="1"/>
          </p:cNvSpPr>
          <p:nvPr>
            <p:ph type="title"/>
          </p:nvPr>
        </p:nvSpPr>
        <p:spPr>
          <a:xfrm>
            <a:off x="761259" y="753124"/>
            <a:ext cx="6858447" cy="484620"/>
          </a:xfrm>
        </p:spPr>
        <p:txBody>
          <a:bodyPr wrap="square" anchor="t" anchorCtr="0">
            <a:spAutoFit/>
          </a:bodyPr>
          <a:lstStyle>
            <a:lvl1pPr>
              <a:lnSpc>
                <a:spcPct val="90000"/>
              </a:lnSpc>
              <a:defRPr sz="3499"/>
            </a:lvl1pPr>
          </a:lstStyle>
          <a:p>
            <a:r>
              <a:rPr lang="nb-NO"/>
              <a:t>Klikk for å redigere tittelstil</a:t>
            </a:r>
            <a:endParaRPr lang="nn-NO" dirty="0"/>
          </a:p>
        </p:txBody>
      </p:sp>
      <p:sp>
        <p:nvSpPr>
          <p:cNvPr id="9" name="Plassholder for tekst 8">
            <a:extLst>
              <a:ext uri="{FF2B5EF4-FFF2-40B4-BE49-F238E27FC236}">
                <a16:creationId xmlns:a16="http://schemas.microsoft.com/office/drawing/2014/main" id="{B9007D98-D6C3-416B-B59C-76C771F9F55D}"/>
              </a:ext>
            </a:extLst>
          </p:cNvPr>
          <p:cNvSpPr>
            <a:spLocks noGrp="1"/>
          </p:cNvSpPr>
          <p:nvPr>
            <p:ph type="body" sz="quarter" idx="11" hasCustomPrompt="1"/>
          </p:nvPr>
        </p:nvSpPr>
        <p:spPr>
          <a:xfrm>
            <a:off x="8400805" y="1012168"/>
            <a:ext cx="3472883" cy="152350"/>
          </a:xfrm>
        </p:spPr>
        <p:txBody>
          <a:bodyPr wrap="square" anchor="b" anchorCtr="0">
            <a:spAutoFit/>
          </a:bodyPr>
          <a:lstStyle>
            <a:lvl1pPr marL="0" indent="0" algn="r">
              <a:lnSpc>
                <a:spcPct val="90000"/>
              </a:lnSpc>
              <a:buNone/>
              <a:defRPr sz="1100" u="sng"/>
            </a:lvl1pPr>
          </a:lstStyle>
          <a:p>
            <a:pPr lvl="0"/>
            <a:r>
              <a:rPr lang="nb-NO" dirty="0"/>
              <a:t>Kildelenke</a:t>
            </a:r>
          </a:p>
        </p:txBody>
      </p:sp>
    </p:spTree>
    <p:extLst>
      <p:ext uri="{BB962C8B-B14F-4D97-AF65-F5344CB8AC3E}">
        <p14:creationId xmlns:p14="http://schemas.microsoft.com/office/powerpoint/2010/main" val="38817843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nb-NO"/>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AF39D4-B8AB-44CA-AD71-2D3EDE08424F}" type="datetime1">
              <a:rPr lang="nb-NO" smtClean="0"/>
              <a:t>08.11.2019</a:t>
            </a:fld>
            <a:endParaRPr lang="nb-NO"/>
          </a:p>
        </p:txBody>
      </p:sp>
      <p:sp>
        <p:nvSpPr>
          <p:cNvPr id="6" name="Footer Placeholder 5"/>
          <p:cNvSpPr>
            <a:spLocks noGrp="1"/>
          </p:cNvSpPr>
          <p:nvPr>
            <p:ph type="ftr" sz="quarter" idx="11"/>
          </p:nvPr>
        </p:nvSpPr>
        <p:spPr/>
        <p:txBody>
          <a:bodyPr/>
          <a:lstStyle/>
          <a:p>
            <a:r>
              <a:rPr lang="nb-NO"/>
              <a:t>Nasjonal faglig retningslinje for svangerskapsdiabetes - NOKLUS-kurs</a:t>
            </a:r>
          </a:p>
        </p:txBody>
      </p:sp>
      <p:sp>
        <p:nvSpPr>
          <p:cNvPr id="7" name="Slide Number Placeholder 6"/>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20785339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4794C0D6-7C31-4CDC-8064-8621C1A893D2}" type="datetime1">
              <a:rPr lang="nb-NO" smtClean="0"/>
              <a:t>08.11.2019</a:t>
            </a:fld>
            <a:endParaRPr lang="nb-NO"/>
          </a:p>
        </p:txBody>
      </p:sp>
      <p:sp>
        <p:nvSpPr>
          <p:cNvPr id="5" name="Footer Placeholder 4"/>
          <p:cNvSpPr>
            <a:spLocks noGrp="1"/>
          </p:cNvSpPr>
          <p:nvPr>
            <p:ph type="ftr" sz="quarter" idx="11"/>
          </p:nvPr>
        </p:nvSpPr>
        <p:spPr/>
        <p:txBody>
          <a:bodyPr/>
          <a:lstStyle/>
          <a:p>
            <a:r>
              <a:rPr lang="nb-NO"/>
              <a:t>Nasjonal faglig retningslinje for svangerskapsdiabetes - NOKLUS-kurs</a:t>
            </a:r>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31753756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596FA6E-D70C-4185-ACE9-3C0761D6C0F0}" type="datetime1">
              <a:rPr lang="nb-NO" smtClean="0"/>
              <a:t>08.11.2019</a:t>
            </a:fld>
            <a:endParaRPr lang="nb-NO"/>
          </a:p>
        </p:txBody>
      </p:sp>
      <p:sp>
        <p:nvSpPr>
          <p:cNvPr id="5" name="Footer Placeholder 4"/>
          <p:cNvSpPr>
            <a:spLocks noGrp="1"/>
          </p:cNvSpPr>
          <p:nvPr>
            <p:ph type="ftr" sz="quarter" idx="11"/>
          </p:nvPr>
        </p:nvSpPr>
        <p:spPr/>
        <p:txBody>
          <a:bodyPr/>
          <a:lstStyle/>
          <a:p>
            <a:r>
              <a:rPr lang="nb-NO"/>
              <a:t>Nasjonal faglig retningslinje for svangerskapsdiabetes - NOKLUS-kurs</a:t>
            </a:r>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28868396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E7E951F7-7264-477A-992A-992417E1AB5D}" type="datetimeFigureOut">
              <a:rPr lang="nb-NO" smtClean="0"/>
              <a:t>08.11.2019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FC39B03-FB6C-40EC-9868-F72526C5DC13}" type="slidenum">
              <a:rPr lang="nb-NO" smtClean="0"/>
              <a:t>‹#›</a:t>
            </a:fld>
            <a:endParaRPr lang="nb-NO"/>
          </a:p>
        </p:txBody>
      </p:sp>
    </p:spTree>
    <p:extLst>
      <p:ext uri="{BB962C8B-B14F-4D97-AF65-F5344CB8AC3E}">
        <p14:creationId xmlns:p14="http://schemas.microsoft.com/office/powerpoint/2010/main" val="16320300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E7E951F7-7264-477A-992A-992417E1AB5D}" type="datetimeFigureOut">
              <a:rPr lang="nb-NO" smtClean="0"/>
              <a:t>08.11.2019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FC39B03-FB6C-40EC-9868-F72526C5DC13}" type="slidenum">
              <a:rPr lang="nb-NO" smtClean="0"/>
              <a:t>‹#›</a:t>
            </a:fld>
            <a:endParaRPr lang="nb-NO"/>
          </a:p>
        </p:txBody>
      </p:sp>
    </p:spTree>
    <p:extLst>
      <p:ext uri="{BB962C8B-B14F-4D97-AF65-F5344CB8AC3E}">
        <p14:creationId xmlns:p14="http://schemas.microsoft.com/office/powerpoint/2010/main" val="5393299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E951F7-7264-477A-992A-992417E1AB5D}" type="datetimeFigureOut">
              <a:rPr lang="nb-NO" smtClean="0"/>
              <a:t>08.11.2019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FC39B03-FB6C-40EC-9868-F72526C5DC13}" type="slidenum">
              <a:rPr lang="nb-NO" smtClean="0"/>
              <a:t>‹#›</a:t>
            </a:fld>
            <a:endParaRPr lang="nb-NO"/>
          </a:p>
        </p:txBody>
      </p:sp>
    </p:spTree>
    <p:extLst>
      <p:ext uri="{BB962C8B-B14F-4D97-AF65-F5344CB8AC3E}">
        <p14:creationId xmlns:p14="http://schemas.microsoft.com/office/powerpoint/2010/main" val="5311522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E7E951F7-7264-477A-992A-992417E1AB5D}" type="datetimeFigureOut">
              <a:rPr lang="nb-NO" smtClean="0"/>
              <a:t>08.11.2019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FC39B03-FB6C-40EC-9868-F72526C5DC13}" type="slidenum">
              <a:rPr lang="nb-NO" smtClean="0"/>
              <a:t>‹#›</a:t>
            </a:fld>
            <a:endParaRPr lang="nb-NO"/>
          </a:p>
        </p:txBody>
      </p:sp>
    </p:spTree>
    <p:extLst>
      <p:ext uri="{BB962C8B-B14F-4D97-AF65-F5344CB8AC3E}">
        <p14:creationId xmlns:p14="http://schemas.microsoft.com/office/powerpoint/2010/main" val="16806593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E7E951F7-7264-477A-992A-992417E1AB5D}" type="datetimeFigureOut">
              <a:rPr lang="nb-NO" smtClean="0"/>
              <a:t>08.11.2019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DFC39B03-FB6C-40EC-9868-F72526C5DC13}" type="slidenum">
              <a:rPr lang="nb-NO" smtClean="0"/>
              <a:t>‹#›</a:t>
            </a:fld>
            <a:endParaRPr lang="nb-NO"/>
          </a:p>
        </p:txBody>
      </p:sp>
    </p:spTree>
    <p:extLst>
      <p:ext uri="{BB962C8B-B14F-4D97-AF65-F5344CB8AC3E}">
        <p14:creationId xmlns:p14="http://schemas.microsoft.com/office/powerpoint/2010/main" val="7987718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E7E951F7-7264-477A-992A-992417E1AB5D}" type="datetimeFigureOut">
              <a:rPr lang="nb-NO" smtClean="0"/>
              <a:t>08.11.2019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DFC39B03-FB6C-40EC-9868-F72526C5DC13}" type="slidenum">
              <a:rPr lang="nb-NO" smtClean="0"/>
              <a:t>‹#›</a:t>
            </a:fld>
            <a:endParaRPr lang="nb-NO"/>
          </a:p>
        </p:txBody>
      </p:sp>
    </p:spTree>
    <p:extLst>
      <p:ext uri="{BB962C8B-B14F-4D97-AF65-F5344CB8AC3E}">
        <p14:creationId xmlns:p14="http://schemas.microsoft.com/office/powerpoint/2010/main" val="4223254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951F7-7264-477A-992A-992417E1AB5D}" type="datetimeFigureOut">
              <a:rPr lang="nb-NO" smtClean="0"/>
              <a:t>08.11.2019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DFC39B03-FB6C-40EC-9868-F72526C5DC13}" type="slidenum">
              <a:rPr lang="nb-NO" smtClean="0"/>
              <a:t>‹#›</a:t>
            </a:fld>
            <a:endParaRPr lang="nb-NO"/>
          </a:p>
        </p:txBody>
      </p:sp>
    </p:spTree>
    <p:extLst>
      <p:ext uri="{BB962C8B-B14F-4D97-AF65-F5344CB8AC3E}">
        <p14:creationId xmlns:p14="http://schemas.microsoft.com/office/powerpoint/2010/main" val="603213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bredt bilde">
    <p:spTree>
      <p:nvGrpSpPr>
        <p:cNvPr id="1" name=""/>
        <p:cNvGrpSpPr/>
        <p:nvPr/>
      </p:nvGrpSpPr>
      <p:grpSpPr>
        <a:xfrm>
          <a:off x="0" y="0"/>
          <a:ext cx="0" cy="0"/>
          <a:chOff x="0" y="0"/>
          <a:chExt cx="0" cy="0"/>
        </a:xfrm>
      </p:grpSpPr>
      <p:sp>
        <p:nvSpPr>
          <p:cNvPr id="7" name="Plassholder for bilde 4">
            <a:extLst>
              <a:ext uri="{FF2B5EF4-FFF2-40B4-BE49-F238E27FC236}">
                <a16:creationId xmlns:a16="http://schemas.microsoft.com/office/drawing/2014/main" id="{86DB7F6B-2F66-40CC-B4CA-44167796F991}"/>
              </a:ext>
            </a:extLst>
          </p:cNvPr>
          <p:cNvSpPr>
            <a:spLocks noGrp="1"/>
          </p:cNvSpPr>
          <p:nvPr>
            <p:ph type="pic" sz="quarter" idx="13"/>
          </p:nvPr>
        </p:nvSpPr>
        <p:spPr>
          <a:xfrm>
            <a:off x="761256" y="1917703"/>
            <a:ext cx="10663933" cy="4424107"/>
          </a:xfrm>
          <a:solidFill>
            <a:schemeClr val="bg2"/>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21200851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E951F7-7264-477A-992A-992417E1AB5D}" type="datetimeFigureOut">
              <a:rPr lang="nb-NO" smtClean="0"/>
              <a:t>08.11.2019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FC39B03-FB6C-40EC-9868-F72526C5DC13}" type="slidenum">
              <a:rPr lang="nb-NO" smtClean="0"/>
              <a:t>‹#›</a:t>
            </a:fld>
            <a:endParaRPr lang="nb-NO"/>
          </a:p>
        </p:txBody>
      </p:sp>
    </p:spTree>
    <p:extLst>
      <p:ext uri="{BB962C8B-B14F-4D97-AF65-F5344CB8AC3E}">
        <p14:creationId xmlns:p14="http://schemas.microsoft.com/office/powerpoint/2010/main" val="16161019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E951F7-7264-477A-992A-992417E1AB5D}" type="datetimeFigureOut">
              <a:rPr lang="nb-NO" smtClean="0"/>
              <a:t>08.11.2019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FC39B03-FB6C-40EC-9868-F72526C5DC13}" type="slidenum">
              <a:rPr lang="nb-NO" smtClean="0"/>
              <a:t>‹#›</a:t>
            </a:fld>
            <a:endParaRPr lang="nb-NO"/>
          </a:p>
        </p:txBody>
      </p:sp>
    </p:spTree>
    <p:extLst>
      <p:ext uri="{BB962C8B-B14F-4D97-AF65-F5344CB8AC3E}">
        <p14:creationId xmlns:p14="http://schemas.microsoft.com/office/powerpoint/2010/main" val="37530650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E7E951F7-7264-477A-992A-992417E1AB5D}" type="datetimeFigureOut">
              <a:rPr lang="nb-NO" smtClean="0"/>
              <a:t>08.11.2019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FC39B03-FB6C-40EC-9868-F72526C5DC13}" type="slidenum">
              <a:rPr lang="nb-NO" smtClean="0"/>
              <a:t>‹#›</a:t>
            </a:fld>
            <a:endParaRPr lang="nb-NO"/>
          </a:p>
        </p:txBody>
      </p:sp>
    </p:spTree>
    <p:extLst>
      <p:ext uri="{BB962C8B-B14F-4D97-AF65-F5344CB8AC3E}">
        <p14:creationId xmlns:p14="http://schemas.microsoft.com/office/powerpoint/2010/main" val="7618118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E7E951F7-7264-477A-992A-992417E1AB5D}" type="datetimeFigureOut">
              <a:rPr lang="nb-NO" smtClean="0"/>
              <a:t>08.11.2019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FC39B03-FB6C-40EC-9868-F72526C5DC13}" type="slidenum">
              <a:rPr lang="nb-NO" smtClean="0"/>
              <a:t>‹#›</a:t>
            </a:fld>
            <a:endParaRPr lang="nb-NO"/>
          </a:p>
        </p:txBody>
      </p:sp>
    </p:spTree>
    <p:extLst>
      <p:ext uri="{BB962C8B-B14F-4D97-AF65-F5344CB8AC3E}">
        <p14:creationId xmlns:p14="http://schemas.microsoft.com/office/powerpoint/2010/main" val="6951031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9E8EC6C7-D8BC-4B6F-ACA1-C55CF6F1D8B7}" type="datetimeFigureOut">
              <a:rPr lang="nb-NO" smtClean="0"/>
              <a:t>08.11.2019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5749316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9E8EC6C7-D8BC-4B6F-ACA1-C55CF6F1D8B7}" type="datetimeFigureOut">
              <a:rPr lang="nb-NO" smtClean="0"/>
              <a:t>08.11.2019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11518154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8EC6C7-D8BC-4B6F-ACA1-C55CF6F1D8B7}" type="datetimeFigureOut">
              <a:rPr lang="nb-NO" smtClean="0"/>
              <a:t>08.11.2019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8618562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9E8EC6C7-D8BC-4B6F-ACA1-C55CF6F1D8B7}" type="datetimeFigureOut">
              <a:rPr lang="nb-NO" smtClean="0"/>
              <a:t>08.11.2019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22001601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9E8EC6C7-D8BC-4B6F-ACA1-C55CF6F1D8B7}" type="datetimeFigureOut">
              <a:rPr lang="nb-NO" smtClean="0"/>
              <a:t>08.11.2019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30903950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9E8EC6C7-D8BC-4B6F-ACA1-C55CF6F1D8B7}" type="datetimeFigureOut">
              <a:rPr lang="nb-NO" smtClean="0"/>
              <a:t>08.11.2019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167953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skrift og diagram">
    <p:spTree>
      <p:nvGrpSpPr>
        <p:cNvPr id="1" name=""/>
        <p:cNvGrpSpPr/>
        <p:nvPr/>
      </p:nvGrpSpPr>
      <p:grpSpPr>
        <a:xfrm>
          <a:off x="0" y="0"/>
          <a:ext cx="0" cy="0"/>
          <a:chOff x="0" y="0"/>
          <a:chExt cx="0" cy="0"/>
        </a:xfrm>
      </p:grpSpPr>
      <p:sp>
        <p:nvSpPr>
          <p:cNvPr id="14" name="Plassholder for diagram 13">
            <a:extLst>
              <a:ext uri="{FF2B5EF4-FFF2-40B4-BE49-F238E27FC236}">
                <a16:creationId xmlns:a16="http://schemas.microsoft.com/office/drawing/2014/main" id="{217D82E2-7AC7-4093-BC1B-DEBB97F1DBF8}"/>
              </a:ext>
            </a:extLst>
          </p:cNvPr>
          <p:cNvSpPr>
            <a:spLocks noGrp="1"/>
          </p:cNvSpPr>
          <p:nvPr>
            <p:ph type="chart" sz="quarter" idx="14"/>
          </p:nvPr>
        </p:nvSpPr>
        <p:spPr>
          <a:xfrm>
            <a:off x="761257" y="1992927"/>
            <a:ext cx="10663931" cy="4384431"/>
          </a:xfrm>
          <a:noFill/>
        </p:spPr>
        <p:txBody>
          <a:bodyPr/>
          <a:lstStyle/>
          <a:p>
            <a:r>
              <a:rPr lang="nb-NO"/>
              <a:t>Klikk ikonet for å legge til et diagram</a:t>
            </a:r>
          </a:p>
        </p:txBody>
      </p:sp>
      <p:sp>
        <p:nvSpPr>
          <p:cNvPr id="3" name="Plassholder for dato 2">
            <a:extLst>
              <a:ext uri="{FF2B5EF4-FFF2-40B4-BE49-F238E27FC236}">
                <a16:creationId xmlns:a16="http://schemas.microsoft.com/office/drawing/2014/main" id="{3825666F-F12E-4D05-8478-8905DBFFC137}"/>
              </a:ext>
            </a:extLst>
          </p:cNvPr>
          <p:cNvSpPr>
            <a:spLocks noGrp="1"/>
          </p:cNvSpPr>
          <p:nvPr>
            <p:ph type="dt" sz="half" idx="10"/>
          </p:nvPr>
        </p:nvSpPr>
        <p:spPr/>
        <p:txBody>
          <a:bodyPr/>
          <a:lstStyle/>
          <a:p>
            <a:endParaRPr lang="nn-NO"/>
          </a:p>
        </p:txBody>
      </p:sp>
      <p:sp>
        <p:nvSpPr>
          <p:cNvPr id="4" name="Plassholder for bunntekst 3">
            <a:extLst>
              <a:ext uri="{FF2B5EF4-FFF2-40B4-BE49-F238E27FC236}">
                <a16:creationId xmlns:a16="http://schemas.microsoft.com/office/drawing/2014/main" id="{A41CB094-CF4F-4C2D-A3C1-7B149E8E4C49}"/>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9C24BCA4-051E-48AF-A3F6-8C125106FCD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9" name="Plassholder for tekst 8">
            <a:extLst>
              <a:ext uri="{FF2B5EF4-FFF2-40B4-BE49-F238E27FC236}">
                <a16:creationId xmlns:a16="http://schemas.microsoft.com/office/drawing/2014/main" id="{A47278E0-BBE2-41C8-B7D9-3A7BE944BC3F}"/>
              </a:ext>
            </a:extLst>
          </p:cNvPr>
          <p:cNvSpPr>
            <a:spLocks noGrp="1"/>
          </p:cNvSpPr>
          <p:nvPr>
            <p:ph type="body" sz="quarter" idx="13"/>
          </p:nvPr>
        </p:nvSpPr>
        <p:spPr>
          <a:xfrm>
            <a:off x="761259" y="1473427"/>
            <a:ext cx="10669487" cy="353861"/>
          </a:xfrm>
        </p:spPr>
        <p:txBody>
          <a:bodyPr>
            <a:spAutoFit/>
          </a:bodyPr>
          <a:lstStyle>
            <a:lvl1pPr marL="0" indent="0">
              <a:buNone/>
              <a:defRPr/>
            </a:lvl1pPr>
          </a:lstStyle>
          <a:p>
            <a:pPr lvl="0"/>
            <a:r>
              <a:rPr lang="nb-NO"/>
              <a:t>Rediger tekststiler i malen</a:t>
            </a:r>
          </a:p>
        </p:txBody>
      </p:sp>
      <p:sp>
        <p:nvSpPr>
          <p:cNvPr id="11" name="Tittel 10">
            <a:extLst>
              <a:ext uri="{FF2B5EF4-FFF2-40B4-BE49-F238E27FC236}">
                <a16:creationId xmlns:a16="http://schemas.microsoft.com/office/drawing/2014/main" id="{F5FF7035-5ED5-4B7D-A025-3D7B90E5DDC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7000404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EC6C7-D8BC-4B6F-ACA1-C55CF6F1D8B7}" type="datetimeFigureOut">
              <a:rPr lang="nb-NO" smtClean="0"/>
              <a:t>08.11.2019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5975993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EC6C7-D8BC-4B6F-ACA1-C55CF6F1D8B7}" type="datetimeFigureOut">
              <a:rPr lang="nb-NO" smtClean="0"/>
              <a:t>08.11.2019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28222287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EC6C7-D8BC-4B6F-ACA1-C55CF6F1D8B7}" type="datetimeFigureOut">
              <a:rPr lang="nb-NO" smtClean="0"/>
              <a:t>08.11.2019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12967480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9E8EC6C7-D8BC-4B6F-ACA1-C55CF6F1D8B7}" type="datetimeFigureOut">
              <a:rPr lang="nb-NO" smtClean="0"/>
              <a:t>08.11.2019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8196349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9E8EC6C7-D8BC-4B6F-ACA1-C55CF6F1D8B7}" type="datetimeFigureOut">
              <a:rPr lang="nb-NO" smtClean="0"/>
              <a:t>08.11.2019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1588993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bilder med overskrif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7"/>
            <a:ext cx="3041848"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8388896" y="1062137"/>
            <a:ext cx="3041848" cy="4005501"/>
          </a:xfrm>
          <a:solidFill>
            <a:schemeClr val="bg2"/>
          </a:solidFill>
        </p:spPr>
        <p:txBody>
          <a:bodyPr/>
          <a:lstStyle/>
          <a:p>
            <a:r>
              <a:rPr lang="nb-NO"/>
              <a:t>Klikk på ikonet for å legge til et bilde</a:t>
            </a:r>
            <a:endParaRPr lang="nb-NO" dirty="0"/>
          </a:p>
        </p:txBody>
      </p:sp>
      <p:sp>
        <p:nvSpPr>
          <p:cNvPr id="7" name="Plassholder for bilde 4">
            <a:extLst>
              <a:ext uri="{FF2B5EF4-FFF2-40B4-BE49-F238E27FC236}">
                <a16:creationId xmlns:a16="http://schemas.microsoft.com/office/drawing/2014/main" id="{03CEB276-EB34-4498-9E66-A492C61DFCD5}"/>
              </a:ext>
            </a:extLst>
          </p:cNvPr>
          <p:cNvSpPr>
            <a:spLocks noGrp="1"/>
          </p:cNvSpPr>
          <p:nvPr>
            <p:ph type="pic" sz="quarter" idx="15"/>
          </p:nvPr>
        </p:nvSpPr>
        <p:spPr>
          <a:xfrm>
            <a:off x="4565155" y="1062137"/>
            <a:ext cx="3041848" cy="4005501"/>
          </a:xfrm>
          <a:solidFill>
            <a:schemeClr val="bg2"/>
          </a:solidFill>
        </p:spPr>
        <p:txBody>
          <a:bodyPr/>
          <a:lstStyle/>
          <a:p>
            <a:r>
              <a:rPr lang="nb-NO"/>
              <a:t>Klikk på ikonet for å legge til et bilde</a:t>
            </a:r>
          </a:p>
        </p:txBody>
      </p:sp>
      <p:sp>
        <p:nvSpPr>
          <p:cNvPr id="11" name="Plassholder for tekst 8">
            <a:extLst>
              <a:ext uri="{FF2B5EF4-FFF2-40B4-BE49-F238E27FC236}">
                <a16:creationId xmlns:a16="http://schemas.microsoft.com/office/drawing/2014/main" id="{2EDD7D93-B865-4328-BE9A-4189D149ADAE}"/>
              </a:ext>
            </a:extLst>
          </p:cNvPr>
          <p:cNvSpPr>
            <a:spLocks noGrp="1"/>
          </p:cNvSpPr>
          <p:nvPr>
            <p:ph type="body" sz="quarter" idx="16" hasCustomPrompt="1"/>
          </p:nvPr>
        </p:nvSpPr>
        <p:spPr>
          <a:xfrm>
            <a:off x="761257" y="188572"/>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3" name="Plassholder for tekst 8">
            <a:extLst>
              <a:ext uri="{FF2B5EF4-FFF2-40B4-BE49-F238E27FC236}">
                <a16:creationId xmlns:a16="http://schemas.microsoft.com/office/drawing/2014/main" id="{F9B9FE2A-AEDB-461E-B39B-E9833F7DA2CF}"/>
              </a:ext>
            </a:extLst>
          </p:cNvPr>
          <p:cNvSpPr>
            <a:spLocks noGrp="1"/>
          </p:cNvSpPr>
          <p:nvPr>
            <p:ph type="body" sz="quarter" idx="17" hasCustomPrompt="1"/>
          </p:nvPr>
        </p:nvSpPr>
        <p:spPr>
          <a:xfrm>
            <a:off x="4565155" y="188572"/>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4" name="Plassholder for tekst 8">
            <a:extLst>
              <a:ext uri="{FF2B5EF4-FFF2-40B4-BE49-F238E27FC236}">
                <a16:creationId xmlns:a16="http://schemas.microsoft.com/office/drawing/2014/main" id="{0AE14427-350B-4070-A415-7AF5BF027CC8}"/>
              </a:ext>
            </a:extLst>
          </p:cNvPr>
          <p:cNvSpPr>
            <a:spLocks noGrp="1"/>
          </p:cNvSpPr>
          <p:nvPr>
            <p:ph type="body" sz="quarter" idx="18" hasCustomPrompt="1"/>
          </p:nvPr>
        </p:nvSpPr>
        <p:spPr>
          <a:xfrm>
            <a:off x="8388897" y="188572"/>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Tree>
    <p:extLst>
      <p:ext uri="{BB962C8B-B14F-4D97-AF65-F5344CB8AC3E}">
        <p14:creationId xmlns:p14="http://schemas.microsoft.com/office/powerpoint/2010/main" val="361086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bilder med kil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9" y="1062137"/>
            <a:ext cx="4568327"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6856067" y="1062137"/>
            <a:ext cx="4574679" cy="4005501"/>
          </a:xfrm>
          <a:solidFill>
            <a:schemeClr val="bg2"/>
          </a:solidFill>
        </p:spPr>
        <p:txBody>
          <a:bodyPr/>
          <a:lstStyle/>
          <a:p>
            <a:r>
              <a:rPr lang="nb-NO"/>
              <a:t>Klikk på ikonet for å legge til et bilde</a:t>
            </a:r>
            <a:endParaRPr lang="nb-NO" dirty="0"/>
          </a:p>
        </p:txBody>
      </p:sp>
      <p:sp>
        <p:nvSpPr>
          <p:cNvPr id="9" name="Plassholder for tekst 8">
            <a:extLst>
              <a:ext uri="{FF2B5EF4-FFF2-40B4-BE49-F238E27FC236}">
                <a16:creationId xmlns:a16="http://schemas.microsoft.com/office/drawing/2014/main" id="{B0606E69-7426-4AEC-A703-78AC1470151D}"/>
              </a:ext>
            </a:extLst>
          </p:cNvPr>
          <p:cNvSpPr>
            <a:spLocks noGrp="1"/>
          </p:cNvSpPr>
          <p:nvPr>
            <p:ph type="body" sz="quarter" idx="16" hasCustomPrompt="1"/>
          </p:nvPr>
        </p:nvSpPr>
        <p:spPr>
          <a:xfrm>
            <a:off x="761259" y="188572"/>
            <a:ext cx="4568327"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2" name="Plassholder for tekst 8">
            <a:extLst>
              <a:ext uri="{FF2B5EF4-FFF2-40B4-BE49-F238E27FC236}">
                <a16:creationId xmlns:a16="http://schemas.microsoft.com/office/drawing/2014/main" id="{A80E345F-BC10-4713-BFCF-78CDF2AB4BA7}"/>
              </a:ext>
            </a:extLst>
          </p:cNvPr>
          <p:cNvSpPr>
            <a:spLocks noGrp="1"/>
          </p:cNvSpPr>
          <p:nvPr>
            <p:ph type="body" sz="quarter" idx="18" hasCustomPrompt="1"/>
          </p:nvPr>
        </p:nvSpPr>
        <p:spPr>
          <a:xfrm>
            <a:off x="6856069" y="188572"/>
            <a:ext cx="4574679"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Tree>
    <p:extLst>
      <p:ext uri="{BB962C8B-B14F-4D97-AF65-F5344CB8AC3E}">
        <p14:creationId xmlns:p14="http://schemas.microsoft.com/office/powerpoint/2010/main" val="2235528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39A6299-615A-48D3-98EC-67B10983AB08}"/>
              </a:ext>
            </a:extLst>
          </p:cNvPr>
          <p:cNvSpPr>
            <a:spLocks noGrp="1"/>
          </p:cNvSpPr>
          <p:nvPr>
            <p:ph type="pic" sz="quarter" idx="13"/>
          </p:nvPr>
        </p:nvSpPr>
        <p:spPr>
          <a:xfrm>
            <a:off x="0" y="0"/>
            <a:ext cx="12192000" cy="6858000"/>
          </a:xfrm>
          <a:solidFill>
            <a:schemeClr val="bg2"/>
          </a:solidFill>
        </p:spPr>
        <p:txBody>
          <a:bodyPr/>
          <a:lstStyle/>
          <a:p>
            <a:r>
              <a:rPr lang="nb-NO"/>
              <a:t>Klikk på ikonet for å legge til et bilde</a:t>
            </a:r>
          </a:p>
        </p:txBody>
      </p:sp>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1766019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skrift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7"/>
            <a:ext cx="2789800" cy="1157511"/>
          </a:xfrm>
        </p:spPr>
        <p:txBody>
          <a:bodyPr anchor="t" anchorCtr="0">
            <a:normAutofit/>
          </a:bodyPr>
          <a:lstStyle>
            <a:lvl1pPr>
              <a:defRPr sz="2799">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17832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hvit og grønn)">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61" y="743497"/>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42"/>
            <a:ext cx="5334744"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6" y="3733010"/>
            <a:ext cx="5330379"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6" y="5248512"/>
            <a:ext cx="5330379"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11DE7D1-8C9D-4D67-939F-CB5E940EBE45}"/>
              </a:ext>
            </a:extLst>
          </p:cNvPr>
          <p:cNvSpPr/>
          <p:nvPr userDrawn="1"/>
        </p:nvSpPr>
        <p:spPr>
          <a:xfrm>
            <a:off x="761257" y="3458237"/>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05089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og bilde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7"/>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92782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skrift og bilde (lys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7"/>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749053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skrift og bilde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7"/>
            <a:ext cx="2789800" cy="1157511"/>
          </a:xfrm>
        </p:spPr>
        <p:txBody>
          <a:bodyPr anchor="t" anchorCtr="0">
            <a:normAutofit/>
          </a:bodyPr>
          <a:lstStyle>
            <a:lvl1pPr>
              <a:defRPr sz="2799">
                <a:solidFill>
                  <a:srgbClr val="202020"/>
                </a:solidFill>
              </a:defRPr>
            </a:lvl1pPr>
          </a:lstStyle>
          <a:p>
            <a:r>
              <a:rPr lang="nb-NO"/>
              <a:t>Klikk for å redigere tittelstil</a:t>
            </a:r>
            <a:endParaRPr lang="nb-NO" dirty="0"/>
          </a:p>
        </p:txBody>
      </p:sp>
    </p:spTree>
    <p:extLst>
      <p:ext uri="{BB962C8B-B14F-4D97-AF65-F5344CB8AC3E}">
        <p14:creationId xmlns:p14="http://schemas.microsoft.com/office/powerpoint/2010/main" val="2709970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skrift og bilde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7"/>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85616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punktliste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7"/>
            <a:ext cx="5018597" cy="1157511"/>
          </a:xfrm>
        </p:spPr>
        <p:txBody>
          <a:bodyPr/>
          <a:lstStyle/>
          <a:p>
            <a:r>
              <a:rPr lang="nb-NO"/>
              <a:t>Klikk for å redigere tittelstil</a:t>
            </a:r>
            <a:endParaRPr lang="nb-NO" dirty="0"/>
          </a:p>
        </p:txBody>
      </p:sp>
    </p:spTree>
    <p:extLst>
      <p:ext uri="{BB962C8B-B14F-4D97-AF65-F5344CB8AC3E}">
        <p14:creationId xmlns:p14="http://schemas.microsoft.com/office/powerpoint/2010/main" val="602862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skrift, punktliste og bilde (mørk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C58400E-AF45-4245-BCFF-BCD1AEE7037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7"/>
            <a:ext cx="5018597" cy="1157511"/>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645650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skrift, tekst og media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10"/>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7"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9" name="Plassholder for innhold 2">
            <a:extLst>
              <a:ext uri="{FF2B5EF4-FFF2-40B4-BE49-F238E27FC236}">
                <a16:creationId xmlns:a16="http://schemas.microsoft.com/office/drawing/2014/main" id="{A05B22E1-6EA9-4466-81F8-E4957729AA59}"/>
              </a:ext>
            </a:extLst>
          </p:cNvPr>
          <p:cNvSpPr>
            <a:spLocks noGrp="1"/>
          </p:cNvSpPr>
          <p:nvPr>
            <p:ph idx="1" hasCustomPrompt="1"/>
          </p:nvPr>
        </p:nvSpPr>
        <p:spPr>
          <a:xfrm>
            <a:off x="4153389" y="648085"/>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5266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skrift, tekst og media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10"/>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7"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8" name="Plassholder for innhold 2">
            <a:extLst>
              <a:ext uri="{FF2B5EF4-FFF2-40B4-BE49-F238E27FC236}">
                <a16:creationId xmlns:a16="http://schemas.microsoft.com/office/drawing/2014/main" id="{46DEDC6E-CFAF-4046-B8BF-1CE2097ED5C8}"/>
              </a:ext>
            </a:extLst>
          </p:cNvPr>
          <p:cNvSpPr>
            <a:spLocks noGrp="1"/>
          </p:cNvSpPr>
          <p:nvPr>
            <p:ph idx="1" hasCustomPrompt="1"/>
          </p:nvPr>
        </p:nvSpPr>
        <p:spPr>
          <a:xfrm>
            <a:off x="4153389" y="648085"/>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851297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skrift, tekst og media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16058"/>
            <a:ext cx="380310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10"/>
            <a:ext cx="2791067" cy="846385"/>
          </a:xfrm>
        </p:spPr>
        <p:txBody>
          <a:bodyPr wrap="square" anchor="t" anchorCtr="0">
            <a:normAutofit/>
          </a:bodyPr>
          <a:lstStyle>
            <a:lvl1pPr>
              <a:lnSpc>
                <a:spcPct val="90000"/>
              </a:lnSpc>
              <a:defRPr sz="2799">
                <a:solidFill>
                  <a:srgbClr val="202020"/>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7" y="1898773"/>
            <a:ext cx="2791067" cy="4641728"/>
          </a:xfrm>
        </p:spPr>
        <p:txBody>
          <a:bodyPr>
            <a:normAutofit/>
          </a:bodyPr>
          <a:lstStyle>
            <a:lvl1pPr marL="0" indent="0">
              <a:buNone/>
              <a:defRPr sz="1899">
                <a:solidFill>
                  <a:srgbClr val="20202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8" name="Plassholder for innhold 2">
            <a:extLst>
              <a:ext uri="{FF2B5EF4-FFF2-40B4-BE49-F238E27FC236}">
                <a16:creationId xmlns:a16="http://schemas.microsoft.com/office/drawing/2014/main" id="{8743685A-51FE-462B-BD59-028A10C64D80}"/>
              </a:ext>
            </a:extLst>
          </p:cNvPr>
          <p:cNvSpPr>
            <a:spLocks noGrp="1"/>
          </p:cNvSpPr>
          <p:nvPr>
            <p:ph idx="1" hasCustomPrompt="1"/>
          </p:nvPr>
        </p:nvSpPr>
        <p:spPr>
          <a:xfrm>
            <a:off x="4153389" y="648085"/>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919198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tekst og media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10"/>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7"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8" name="Plassholder for innhold 2">
            <a:extLst>
              <a:ext uri="{FF2B5EF4-FFF2-40B4-BE49-F238E27FC236}">
                <a16:creationId xmlns:a16="http://schemas.microsoft.com/office/drawing/2014/main" id="{83CC6A7E-3507-42DD-8E1F-91B778ECB8E1}"/>
              </a:ext>
            </a:extLst>
          </p:cNvPr>
          <p:cNvSpPr>
            <a:spLocks noGrp="1"/>
          </p:cNvSpPr>
          <p:nvPr>
            <p:ph idx="1" hasCustomPrompt="1"/>
          </p:nvPr>
        </p:nvSpPr>
        <p:spPr>
          <a:xfrm>
            <a:off x="4153389" y="648085"/>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85523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054334D-F166-4327-B8E2-E81514B8D5BF}"/>
              </a:ext>
            </a:extLst>
          </p:cNvPr>
          <p:cNvSpPr>
            <a:spLocks noGrp="1"/>
          </p:cNvSpPr>
          <p:nvPr>
            <p:ph type="pic" sz="quarter" idx="11"/>
          </p:nvPr>
        </p:nvSpPr>
        <p:spPr>
          <a:xfrm>
            <a:off x="6091635" y="0"/>
            <a:ext cx="6100367" cy="6858000"/>
          </a:xfrm>
          <a:solidFill>
            <a:schemeClr val="bg2"/>
          </a:solidFill>
        </p:spPr>
        <p:txBody>
          <a:bodyPr/>
          <a:lstStyle/>
          <a:p>
            <a:r>
              <a:rPr lang="nb-NO"/>
              <a:t>Klikk på ikonet for å legge til et bilde</a:t>
            </a: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42"/>
            <a:ext cx="4891531"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10"/>
            <a:ext cx="4891531"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12"/>
            <a:ext cx="4891531"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7" y="3458237"/>
            <a:ext cx="4891531"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13183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skrift og tekst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33CF2A8-5334-4380-BBD9-6589D1F04F1D}"/>
              </a:ext>
            </a:extLst>
          </p:cNvPr>
          <p:cNvSpPr/>
          <p:nvPr userDrawn="1"/>
        </p:nvSpPr>
        <p:spPr>
          <a:xfrm>
            <a:off x="3803104" y="0"/>
            <a:ext cx="83888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p:nvPr>
        </p:nvSpPr>
        <p:spPr>
          <a:xfrm>
            <a:off x="4565155" y="964506"/>
            <a:ext cx="6865591" cy="55759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Tittel 14">
            <a:extLst>
              <a:ext uri="{FF2B5EF4-FFF2-40B4-BE49-F238E27FC236}">
                <a16:creationId xmlns:a16="http://schemas.microsoft.com/office/drawing/2014/main" id="{EF003730-D2A9-4F5F-BEEC-80D5C718969D}"/>
              </a:ext>
            </a:extLst>
          </p:cNvPr>
          <p:cNvSpPr>
            <a:spLocks noGrp="1"/>
          </p:cNvSpPr>
          <p:nvPr>
            <p:ph type="title"/>
          </p:nvPr>
        </p:nvSpPr>
        <p:spPr>
          <a:xfrm>
            <a:off x="761257" y="315917"/>
            <a:ext cx="2789800" cy="1157511"/>
          </a:xfrm>
        </p:spPr>
        <p:txBody>
          <a:bodyPr anchor="t">
            <a:normAutofit/>
          </a:bodyPr>
          <a:lstStyle>
            <a:lvl1pPr>
              <a:defRPr sz="2799">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2844576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 (mørk blå)">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03C53EE7-6168-4988-A0E1-765A681A7A31}"/>
              </a:ext>
            </a:extLst>
          </p:cNvPr>
          <p:cNvGrpSpPr/>
          <p:nvPr userDrawn="1"/>
        </p:nvGrpSpPr>
        <p:grpSpPr>
          <a:xfrm>
            <a:off x="3551059" y="234030"/>
            <a:ext cx="8407599" cy="6390798"/>
            <a:chOff x="7101650" y="468059"/>
            <a:chExt cx="16814103" cy="12781597"/>
          </a:xfrm>
        </p:grpSpPr>
        <p:sp>
          <p:nvSpPr>
            <p:cNvPr id="5" name="Rektangel 4">
              <a:extLst>
                <a:ext uri="{FF2B5EF4-FFF2-40B4-BE49-F238E27FC236}">
                  <a16:creationId xmlns:a16="http://schemas.microsoft.com/office/drawing/2014/main" id="{933CF2A8-5334-4380-BBD9-6589D1F04F1D}"/>
                </a:ext>
              </a:extLst>
            </p:cNvPr>
            <p:cNvSpPr/>
            <p:nvPr userDrawn="1"/>
          </p:nvSpPr>
          <p:spPr>
            <a:xfrm>
              <a:off x="7605714" y="468059"/>
              <a:ext cx="16310039" cy="12781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8">
                <a:solidFill>
                  <a:schemeClr val="bg1"/>
                </a:solidFill>
              </a:endParaRPr>
            </a:p>
          </p:txBody>
        </p:sp>
        <p:sp>
          <p:nvSpPr>
            <p:cNvPr id="3" name="Likebent trekant 2">
              <a:extLst>
                <a:ext uri="{FF2B5EF4-FFF2-40B4-BE49-F238E27FC236}">
                  <a16:creationId xmlns:a16="http://schemas.microsoft.com/office/drawing/2014/main" id="{86274A8D-C72C-4E89-AF3A-5587AFD7E9F9}"/>
                </a:ext>
              </a:extLst>
            </p:cNvPr>
            <p:cNvSpPr/>
            <p:nvPr userDrawn="1"/>
          </p:nvSpPr>
          <p:spPr>
            <a:xfrm rot="16200000">
              <a:off x="6849619" y="11053383"/>
              <a:ext cx="1008126" cy="50406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798"/>
            </a:p>
          </p:txBody>
        </p:sp>
      </p:gr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hasCustomPrompt="1"/>
          </p:nvPr>
        </p:nvSpPr>
        <p:spPr>
          <a:xfrm>
            <a:off x="4565155" y="2241767"/>
            <a:ext cx="6865591" cy="1692771"/>
          </a:xfrm>
        </p:spPr>
        <p:txBody>
          <a:bodyPr>
            <a:normAutofit/>
          </a:bodyPr>
          <a:lstStyle>
            <a:lvl1pPr marL="0" indent="0">
              <a:buNone/>
              <a:defRPr sz="2799">
                <a:solidFill>
                  <a:schemeClr val="bg1"/>
                </a:solidFill>
                <a:latin typeface="Georgia"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 Sitat  </a:t>
            </a:r>
          </a:p>
        </p:txBody>
      </p:sp>
      <p:sp>
        <p:nvSpPr>
          <p:cNvPr id="11" name="Plassholder for tekst 5">
            <a:extLst>
              <a:ext uri="{FF2B5EF4-FFF2-40B4-BE49-F238E27FC236}">
                <a16:creationId xmlns:a16="http://schemas.microsoft.com/office/drawing/2014/main" id="{116CDE2F-835B-4E7B-8DC0-5E54FA45D192}"/>
              </a:ext>
            </a:extLst>
          </p:cNvPr>
          <p:cNvSpPr>
            <a:spLocks noGrp="1"/>
          </p:cNvSpPr>
          <p:nvPr>
            <p:ph type="body" sz="quarter" idx="11" hasCustomPrompt="1"/>
          </p:nvPr>
        </p:nvSpPr>
        <p:spPr>
          <a:xfrm>
            <a:off x="4565155" y="4526804"/>
            <a:ext cx="6865591" cy="346249"/>
          </a:xfrm>
        </p:spPr>
        <p:txBody>
          <a:bodyPr>
            <a:normAutofit/>
          </a:bodyPr>
          <a:lstStyle>
            <a:lvl1pPr marL="0" indent="0">
              <a:buNone/>
              <a:defRPr sz="2299" b="1">
                <a:solidFill>
                  <a:schemeClr val="bg1"/>
                </a:solidFill>
              </a:defRPr>
            </a:lvl1pPr>
            <a:lvl2pPr>
              <a:defRPr sz="2299" b="1">
                <a:solidFill>
                  <a:schemeClr val="bg1"/>
                </a:solidFill>
              </a:defRPr>
            </a:lvl2pPr>
            <a:lvl3pPr>
              <a:defRPr sz="2299" b="1">
                <a:solidFill>
                  <a:schemeClr val="bg1"/>
                </a:solidFill>
              </a:defRPr>
            </a:lvl3pPr>
            <a:lvl4pPr>
              <a:defRPr sz="2299" b="1">
                <a:solidFill>
                  <a:schemeClr val="bg1"/>
                </a:solidFill>
              </a:defRPr>
            </a:lvl4pPr>
            <a:lvl5pPr>
              <a:defRPr sz="2299" b="1">
                <a:solidFill>
                  <a:schemeClr val="bg1"/>
                </a:solidFill>
              </a:defRPr>
            </a:lvl5pPr>
          </a:lstStyle>
          <a:p>
            <a:pPr lvl="0"/>
            <a:r>
              <a:rPr lang="nb-NO" dirty="0"/>
              <a:t>Navn Etternavn (alder)</a:t>
            </a:r>
          </a:p>
        </p:txBody>
      </p:sp>
      <p:pic>
        <p:nvPicPr>
          <p:cNvPr id="14" name="Bilde 13">
            <a:extLst>
              <a:ext uri="{FF2B5EF4-FFF2-40B4-BE49-F238E27FC236}">
                <a16:creationId xmlns:a16="http://schemas.microsoft.com/office/drawing/2014/main" id="{4F685159-16FF-42C9-9050-65D31D02A7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9894" y="959525"/>
            <a:ext cx="1091257" cy="854965"/>
          </a:xfrm>
          <a:prstGeom prst="rect">
            <a:avLst/>
          </a:prstGeom>
        </p:spPr>
      </p:pic>
      <p:sp>
        <p:nvSpPr>
          <p:cNvPr id="15" name="Tittel 14">
            <a:extLst>
              <a:ext uri="{FF2B5EF4-FFF2-40B4-BE49-F238E27FC236}">
                <a16:creationId xmlns:a16="http://schemas.microsoft.com/office/drawing/2014/main" id="{422851C1-D740-4919-AEAE-5D48CB232EA5}"/>
              </a:ext>
            </a:extLst>
          </p:cNvPr>
          <p:cNvSpPr>
            <a:spLocks noGrp="1"/>
          </p:cNvSpPr>
          <p:nvPr>
            <p:ph type="title"/>
          </p:nvPr>
        </p:nvSpPr>
        <p:spPr>
          <a:xfrm>
            <a:off x="761257" y="315917"/>
            <a:ext cx="2789800" cy="1157511"/>
          </a:xfrm>
        </p:spPr>
        <p:txBody>
          <a:bodyPr anchor="t"/>
          <a:lstStyle>
            <a:lvl1pPr>
              <a:defRPr>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2183132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verskrift, innhold og media (mø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73B02-1FF5-4A94-B0A6-44D615C59DB8}"/>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9" y="315917"/>
            <a:ext cx="5088940" cy="1157511"/>
          </a:xfrm>
        </p:spPr>
        <p:txBody>
          <a:bodyPr/>
          <a:lstStyle>
            <a:lvl1pPr>
              <a:defRPr>
                <a:solidFill>
                  <a:schemeClr val="bg1"/>
                </a:solidFill>
              </a:defRPr>
            </a:lvl1pPr>
          </a:lstStyle>
          <a:p>
            <a:r>
              <a:rPr lang="nb-NO"/>
              <a:t>Klikk for å redigere tittelstil</a:t>
            </a:r>
            <a:endParaRPr lang="nn-NO" dirty="0"/>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a:xfrm>
            <a:off x="761259" y="1917703"/>
            <a:ext cx="5088940" cy="4424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9" name="Plassholder for innhold 2">
            <a:extLst>
              <a:ext uri="{FF2B5EF4-FFF2-40B4-BE49-F238E27FC236}">
                <a16:creationId xmlns:a16="http://schemas.microsoft.com/office/drawing/2014/main" id="{C6272AD0-8BE2-4B74-97C1-36C6108CFB5B}"/>
              </a:ext>
            </a:extLst>
          </p:cNvPr>
          <p:cNvSpPr>
            <a:spLocks noGrp="1"/>
          </p:cNvSpPr>
          <p:nvPr>
            <p:ph idx="15" hasCustomPrompt="1"/>
          </p:nvPr>
        </p:nvSpPr>
        <p:spPr>
          <a:xfrm>
            <a:off x="6096000" y="0"/>
            <a:ext cx="6096000" cy="6858000"/>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824598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delt (lys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C743271-C15B-4CA5-881B-A858BFAE0CF3}"/>
              </a:ext>
            </a:extLst>
          </p:cNvPr>
          <p:cNvSpPr/>
          <p:nvPr userDrawn="1"/>
        </p:nvSpPr>
        <p:spPr>
          <a:xfrm>
            <a:off x="1" y="0"/>
            <a:ext cx="609163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9" name="Plassholder for tekst 8">
            <a:extLst>
              <a:ext uri="{FF2B5EF4-FFF2-40B4-BE49-F238E27FC236}">
                <a16:creationId xmlns:a16="http://schemas.microsoft.com/office/drawing/2014/main" id="{D6126054-13B1-44E8-8DCA-D694E795B8CB}"/>
              </a:ext>
            </a:extLst>
          </p:cNvPr>
          <p:cNvSpPr>
            <a:spLocks noGrp="1"/>
          </p:cNvSpPr>
          <p:nvPr>
            <p:ph type="body" sz="quarter" idx="10" hasCustomPrompt="1"/>
          </p:nvPr>
        </p:nvSpPr>
        <p:spPr>
          <a:xfrm>
            <a:off x="6856065" y="1784707"/>
            <a:ext cx="4569123" cy="2769989"/>
          </a:xfrm>
        </p:spPr>
        <p:txBody>
          <a:bodyPr wrap="square" anchor="b" anchorCtr="0">
            <a:spAutoFit/>
          </a:bodyPr>
          <a:lstStyle>
            <a:lvl1pPr marL="0" indent="0" algn="ctr">
              <a:lnSpc>
                <a:spcPct val="90000"/>
              </a:lnSpc>
              <a:buNone/>
              <a:defRPr sz="19994"/>
            </a:lvl1pPr>
          </a:lstStyle>
          <a:p>
            <a:pPr lvl="0"/>
            <a:r>
              <a:rPr lang="nb-NO" dirty="0"/>
              <a:t>XX</a:t>
            </a: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hasCustomPrompt="1"/>
          </p:nvPr>
        </p:nvSpPr>
        <p:spPr>
          <a:xfrm>
            <a:off x="6861624" y="4325910"/>
            <a:ext cx="4569123" cy="526298"/>
          </a:xfrm>
        </p:spPr>
        <p:txBody>
          <a:bodyPr wrap="square" anchor="t" anchorCtr="0">
            <a:spAutoFit/>
          </a:bodyPr>
          <a:lstStyle>
            <a:lvl1pPr marL="0" indent="0" algn="ctr">
              <a:lnSpc>
                <a:spcPct val="90000"/>
              </a:lnSpc>
              <a:buNone/>
              <a:defRPr sz="3799"/>
            </a:lvl1pPr>
          </a:lstStyle>
          <a:p>
            <a:pPr lvl="0"/>
            <a:r>
              <a:rPr lang="nb-NO" dirty="0"/>
              <a:t>stikkord</a:t>
            </a:r>
          </a:p>
        </p:txBody>
      </p:sp>
      <p:sp>
        <p:nvSpPr>
          <p:cNvPr id="13" name="Plassholder for tekst 8">
            <a:extLst>
              <a:ext uri="{FF2B5EF4-FFF2-40B4-BE49-F238E27FC236}">
                <a16:creationId xmlns:a16="http://schemas.microsoft.com/office/drawing/2014/main" id="{AFD97FAE-7326-4897-8FAA-AFEF7640F32C}"/>
              </a:ext>
            </a:extLst>
          </p:cNvPr>
          <p:cNvSpPr>
            <a:spLocks noGrp="1"/>
          </p:cNvSpPr>
          <p:nvPr>
            <p:ph type="body" sz="quarter" idx="12" hasCustomPrompt="1"/>
          </p:nvPr>
        </p:nvSpPr>
        <p:spPr>
          <a:xfrm>
            <a:off x="760465" y="3417763"/>
            <a:ext cx="4569123" cy="747897"/>
          </a:xfrm>
        </p:spPr>
        <p:txBody>
          <a:bodyPr wrap="square" anchor="t" anchorCtr="0">
            <a:spAutoFit/>
          </a:bodyPr>
          <a:lstStyle>
            <a:lvl1pPr marL="0" indent="0" algn="ctr">
              <a:lnSpc>
                <a:spcPct val="90000"/>
              </a:lnSpc>
              <a:buNone/>
              <a:defRPr sz="2699">
                <a:solidFill>
                  <a:schemeClr val="bg1"/>
                </a:solidFill>
              </a:defRPr>
            </a:lvl1pPr>
          </a:lstStyle>
          <a:p>
            <a:pPr lvl="0"/>
            <a:r>
              <a:rPr lang="da-DK" dirty="0"/>
              <a:t>Tekst lorem ipsum dolor sit amet</a:t>
            </a:r>
            <a:endParaRPr lang="nb-NO" dirty="0"/>
          </a:p>
        </p:txBody>
      </p:sp>
      <p:sp>
        <p:nvSpPr>
          <p:cNvPr id="18" name="Plassholder for tekst 8">
            <a:extLst>
              <a:ext uri="{FF2B5EF4-FFF2-40B4-BE49-F238E27FC236}">
                <a16:creationId xmlns:a16="http://schemas.microsoft.com/office/drawing/2014/main" id="{8D64F2B5-3487-48B2-8043-08BC23EBC214}"/>
              </a:ext>
            </a:extLst>
          </p:cNvPr>
          <p:cNvSpPr>
            <a:spLocks noGrp="1"/>
          </p:cNvSpPr>
          <p:nvPr>
            <p:ph type="body" sz="quarter" idx="13" hasCustomPrompt="1"/>
          </p:nvPr>
        </p:nvSpPr>
        <p:spPr>
          <a:xfrm>
            <a:off x="760465" y="2782458"/>
            <a:ext cx="4569123" cy="318475"/>
          </a:xfrm>
        </p:spPr>
        <p:txBody>
          <a:bodyPr wrap="square" anchor="b" anchorCtr="0">
            <a:spAutoFit/>
          </a:bodyPr>
          <a:lstStyle>
            <a:lvl1pPr marL="0" indent="0" algn="ctr">
              <a:lnSpc>
                <a:spcPct val="90000"/>
              </a:lnSpc>
              <a:buNone/>
              <a:defRPr sz="2299" b="1" cap="all" baseline="0">
                <a:solidFill>
                  <a:schemeClr val="bg1"/>
                </a:solidFill>
              </a:defRPr>
            </a:lvl1pPr>
          </a:lstStyle>
          <a:p>
            <a:pPr lvl="0"/>
            <a:r>
              <a:rPr lang="da-DK" dirty="0"/>
              <a:t>TITTEL</a:t>
            </a:r>
            <a:endParaRPr lang="nb-NO" dirty="0"/>
          </a:p>
        </p:txBody>
      </p:sp>
    </p:spTree>
    <p:extLst>
      <p:ext uri="{BB962C8B-B14F-4D97-AF65-F5344CB8AC3E}">
        <p14:creationId xmlns:p14="http://schemas.microsoft.com/office/powerpoint/2010/main" val="242240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e tekster og sirkel">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765733" y="4414783"/>
            <a:ext cx="2286435" cy="636841"/>
          </a:xfrm>
        </p:spPr>
        <p:txBody>
          <a:bodyPr wrap="square" anchor="t" anchorCtr="0">
            <a:spAutoFit/>
          </a:bodyPr>
          <a:lstStyle>
            <a:lvl1pPr marL="0" indent="0" algn="ctr">
              <a:lnSpc>
                <a:spcPct val="90000"/>
              </a:lnSpc>
              <a:buNone/>
              <a:defRPr sz="2299"/>
            </a:lvl1pPr>
          </a:lstStyle>
          <a:p>
            <a:pPr lvl="0"/>
            <a:r>
              <a:rPr lang="nb-NO"/>
              <a:t>Rediger tekststiler i malen</a:t>
            </a:r>
          </a:p>
        </p:txBody>
      </p: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556233" y="4414783"/>
            <a:ext cx="2286435" cy="636841"/>
          </a:xfrm>
        </p:spPr>
        <p:txBody>
          <a:bodyPr wrap="square" anchor="t" anchorCtr="0">
            <a:spAutoFit/>
          </a:bodyPr>
          <a:lstStyle>
            <a:lvl1pPr marL="0" indent="0" algn="ctr">
              <a:lnSpc>
                <a:spcPct val="90000"/>
              </a:lnSpc>
              <a:buNone/>
              <a:defRPr sz="2299"/>
            </a:lvl1pPr>
          </a:lstStyle>
          <a:p>
            <a:pPr lvl="0"/>
            <a:r>
              <a:rPr lang="nb-NO"/>
              <a:t>Rediger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351209" y="4414783"/>
            <a:ext cx="2286435" cy="636841"/>
          </a:xfrm>
        </p:spPr>
        <p:txBody>
          <a:bodyPr wrap="square" anchor="t" anchorCtr="0">
            <a:spAutoFit/>
          </a:bodyPr>
          <a:lstStyle>
            <a:lvl1pPr marL="0" indent="0" algn="ctr">
              <a:lnSpc>
                <a:spcPct val="90000"/>
              </a:lnSpc>
              <a:buNone/>
              <a:defRPr sz="2299"/>
            </a:lvl1pPr>
          </a:lstStyle>
          <a:p>
            <a:pPr lvl="0"/>
            <a:r>
              <a:rPr lang="nb-NO"/>
              <a:t>Rediger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146185" y="4414783"/>
            <a:ext cx="2286435" cy="636841"/>
          </a:xfrm>
        </p:spPr>
        <p:txBody>
          <a:bodyPr wrap="square" anchor="t" anchorCtr="0">
            <a:spAutoFit/>
          </a:bodyPr>
          <a:lstStyle>
            <a:lvl1pPr marL="0" indent="0" algn="ctr">
              <a:lnSpc>
                <a:spcPct val="90000"/>
              </a:lnSpc>
              <a:buNone/>
              <a:defRPr sz="2299"/>
            </a:lvl1pPr>
          </a:lstStyle>
          <a:p>
            <a:pPr lvl="0"/>
            <a:r>
              <a:rPr lang="nb-NO"/>
              <a:t>Rediger tekststiler i malen</a:t>
            </a:r>
          </a:p>
        </p:txBody>
      </p:sp>
      <p:sp>
        <p:nvSpPr>
          <p:cNvPr id="2" name="Plassholder for dato 1">
            <a:extLst>
              <a:ext uri="{FF2B5EF4-FFF2-40B4-BE49-F238E27FC236}">
                <a16:creationId xmlns:a16="http://schemas.microsoft.com/office/drawing/2014/main" id="{24134F90-CAE2-4572-81CB-B33544D0D3DF}"/>
              </a:ext>
            </a:extLst>
          </p:cNvPr>
          <p:cNvSpPr>
            <a:spLocks noGrp="1"/>
          </p:cNvSpPr>
          <p:nvPr>
            <p:ph type="dt" sz="half" idx="15"/>
          </p:nvPr>
        </p:nvSpPr>
        <p:spPr/>
        <p:txBody>
          <a:bodyPr/>
          <a:lstStyle/>
          <a:p>
            <a:endParaRPr lang="nn-NO" dirty="0"/>
          </a:p>
        </p:txBody>
      </p:sp>
      <p:sp>
        <p:nvSpPr>
          <p:cNvPr id="4" name="Plassholder for bunntekst 3">
            <a:extLst>
              <a:ext uri="{FF2B5EF4-FFF2-40B4-BE49-F238E27FC236}">
                <a16:creationId xmlns:a16="http://schemas.microsoft.com/office/drawing/2014/main" id="{615D4FCC-4A79-42D6-A8FB-074E2B7C6261}"/>
              </a:ext>
            </a:extLst>
          </p:cNvPr>
          <p:cNvSpPr>
            <a:spLocks noGrp="1"/>
          </p:cNvSpPr>
          <p:nvPr>
            <p:ph type="ftr" sz="quarter" idx="16"/>
          </p:nvPr>
        </p:nvSpPr>
        <p:spPr/>
        <p:txBody>
          <a:bodyPr/>
          <a:lstStyle/>
          <a:p>
            <a:r>
              <a:rPr lang="nn-NO"/>
              <a:t>Helsedirektoratet</a:t>
            </a:r>
            <a:endParaRPr lang="nn-NO" dirty="0"/>
          </a:p>
        </p:txBody>
      </p:sp>
      <p:sp>
        <p:nvSpPr>
          <p:cNvPr id="5" name="Plassholder for lysbildenummer 4">
            <a:extLst>
              <a:ext uri="{FF2B5EF4-FFF2-40B4-BE49-F238E27FC236}">
                <a16:creationId xmlns:a16="http://schemas.microsoft.com/office/drawing/2014/main" id="{A3B30940-D4FB-4C25-8135-6B06CA7C69F4}"/>
              </a:ext>
            </a:extLst>
          </p:cNvPr>
          <p:cNvSpPr>
            <a:spLocks noGrp="1"/>
          </p:cNvSpPr>
          <p:nvPr>
            <p:ph type="sldNum" sz="quarter" idx="17"/>
          </p:nvPr>
        </p:nvSpPr>
        <p:spPr/>
        <p:txBody>
          <a:bodyPr/>
          <a:lstStyle/>
          <a:p>
            <a:fld id="{1670A82E-6091-4B79-BDC9-9FEC8E0D8D32}" type="slidenum">
              <a:rPr lang="nn-NO" smtClean="0"/>
              <a:pPr/>
              <a:t>‹#›</a:t>
            </a:fld>
            <a:endParaRPr lang="nn-NO"/>
          </a:p>
        </p:txBody>
      </p:sp>
      <p:cxnSp>
        <p:nvCxnSpPr>
          <p:cNvPr id="7" name="Rett linje 6">
            <a:extLst>
              <a:ext uri="{FF2B5EF4-FFF2-40B4-BE49-F238E27FC236}">
                <a16:creationId xmlns:a16="http://schemas.microsoft.com/office/drawing/2014/main" id="{66F272F2-49BC-4138-B101-3654240FAEF3}"/>
              </a:ext>
            </a:extLst>
          </p:cNvPr>
          <p:cNvCxnSpPr/>
          <p:nvPr userDrawn="1"/>
        </p:nvCxnSpPr>
        <p:spPr>
          <a:xfrm>
            <a:off x="761257"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9C9F7C75-6683-453A-9D1D-2ADEB0C51336}"/>
              </a:ext>
            </a:extLst>
          </p:cNvPr>
          <p:cNvCxnSpPr/>
          <p:nvPr userDrawn="1"/>
        </p:nvCxnSpPr>
        <p:spPr>
          <a:xfrm>
            <a:off x="9146185"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B026ACA-3B63-455E-9059-5A3E0959017D}"/>
              </a:ext>
            </a:extLst>
          </p:cNvPr>
          <p:cNvCxnSpPr/>
          <p:nvPr userDrawn="1"/>
        </p:nvCxnSpPr>
        <p:spPr>
          <a:xfrm>
            <a:off x="3556233"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D119814D-25D9-4B69-A446-34776D6C5331}"/>
              </a:ext>
            </a:extLst>
          </p:cNvPr>
          <p:cNvCxnSpPr/>
          <p:nvPr userDrawn="1"/>
        </p:nvCxnSpPr>
        <p:spPr>
          <a:xfrm>
            <a:off x="6351209"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4" name="Plassholder for tekst 13">
            <a:extLst>
              <a:ext uri="{FF2B5EF4-FFF2-40B4-BE49-F238E27FC236}">
                <a16:creationId xmlns:a16="http://schemas.microsoft.com/office/drawing/2014/main" id="{29F073FD-AF78-46F7-8EE5-6EFB6F5BBBC8}"/>
              </a:ext>
            </a:extLst>
          </p:cNvPr>
          <p:cNvSpPr>
            <a:spLocks noGrp="1"/>
          </p:cNvSpPr>
          <p:nvPr>
            <p:ph type="body" sz="quarter" idx="18" hasCustomPrompt="1"/>
          </p:nvPr>
        </p:nvSpPr>
        <p:spPr>
          <a:xfrm>
            <a:off x="5343081" y="1827229"/>
            <a:ext cx="1512987" cy="1525588"/>
          </a:xfrm>
          <a:prstGeom prst="ellipse">
            <a:avLst/>
          </a:prstGeom>
          <a:solidFill>
            <a:schemeClr val="accent1"/>
          </a:solidFill>
        </p:spPr>
        <p:txBody>
          <a:bodyPr anchor="ctr">
            <a:noAutofit/>
          </a:bodyPr>
          <a:lstStyle>
            <a:lvl1pPr marL="0" indent="0" algn="ctr">
              <a:buNone/>
              <a:defRPr sz="2999" b="1">
                <a:solidFill>
                  <a:schemeClr val="bg1"/>
                </a:solidFill>
                <a:latin typeface="Lato" panose="020F0502020204030203" pitchFamily="34" charset="0"/>
              </a:defRPr>
            </a:lvl1pPr>
            <a:lvl2pPr>
              <a:defRPr sz="2999">
                <a:solidFill>
                  <a:schemeClr val="bg1"/>
                </a:solidFill>
                <a:latin typeface="Lato" panose="020F0502020204030203" pitchFamily="34" charset="0"/>
              </a:defRPr>
            </a:lvl2pPr>
            <a:lvl3pPr>
              <a:defRPr sz="2999">
                <a:solidFill>
                  <a:schemeClr val="bg1"/>
                </a:solidFill>
                <a:latin typeface="Lato" panose="020F0502020204030203" pitchFamily="34" charset="0"/>
              </a:defRPr>
            </a:lvl3pPr>
            <a:lvl4pPr>
              <a:defRPr sz="2999">
                <a:solidFill>
                  <a:schemeClr val="bg1"/>
                </a:solidFill>
                <a:latin typeface="Lato" panose="020F0502020204030203" pitchFamily="34" charset="0"/>
              </a:defRPr>
            </a:lvl4pPr>
            <a:lvl5pPr>
              <a:defRPr sz="2999">
                <a:solidFill>
                  <a:schemeClr val="bg1"/>
                </a:solidFill>
                <a:latin typeface="Lato" panose="020F0502020204030203" pitchFamily="34" charset="0"/>
              </a:defRPr>
            </a:lvl5pPr>
          </a:lstStyle>
          <a:p>
            <a:pPr lvl="0"/>
            <a:r>
              <a:rPr lang="nb-NO" dirty="0" err="1"/>
              <a:t>Xxxx</a:t>
            </a:r>
            <a:endParaRPr lang="nb-NO" dirty="0"/>
          </a:p>
        </p:txBody>
      </p:sp>
      <p:sp>
        <p:nvSpPr>
          <p:cNvPr id="21" name="Plassholder for tekst 8">
            <a:extLst>
              <a:ext uri="{FF2B5EF4-FFF2-40B4-BE49-F238E27FC236}">
                <a16:creationId xmlns:a16="http://schemas.microsoft.com/office/drawing/2014/main" id="{A067CB03-097D-41A1-B0BF-35404A7A32BF}"/>
              </a:ext>
            </a:extLst>
          </p:cNvPr>
          <p:cNvSpPr>
            <a:spLocks noGrp="1"/>
          </p:cNvSpPr>
          <p:nvPr>
            <p:ph type="body" sz="quarter" idx="19" hasCustomPrompt="1"/>
          </p:nvPr>
        </p:nvSpPr>
        <p:spPr>
          <a:xfrm>
            <a:off x="3803104" y="993502"/>
            <a:ext cx="4592936" cy="387708"/>
          </a:xfrm>
        </p:spPr>
        <p:txBody>
          <a:bodyPr wrap="square" anchor="b" anchorCtr="0">
            <a:spAutoFit/>
          </a:bodyPr>
          <a:lstStyle>
            <a:lvl1pPr marL="0" indent="0" algn="ctr">
              <a:lnSpc>
                <a:spcPct val="90000"/>
              </a:lnSpc>
              <a:buNone/>
              <a:defRPr sz="2799" b="1"/>
            </a:lvl1pPr>
          </a:lstStyle>
          <a:p>
            <a:pPr lvl="0"/>
            <a:r>
              <a:rPr lang="nb-NO" dirty="0"/>
              <a:t>Tittel</a:t>
            </a:r>
          </a:p>
        </p:txBody>
      </p:sp>
    </p:spTree>
    <p:extLst>
      <p:ext uri="{BB962C8B-B14F-4D97-AF65-F5344CB8AC3E}">
        <p14:creationId xmlns:p14="http://schemas.microsoft.com/office/powerpoint/2010/main" val="2417750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30" y="2275682"/>
            <a:ext cx="3002991"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23"/>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826603"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828868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4329824" y="2275682"/>
            <a:ext cx="3451981"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Tree>
    <p:extLst>
      <p:ext uri="{BB962C8B-B14F-4D97-AF65-F5344CB8AC3E}">
        <p14:creationId xmlns:p14="http://schemas.microsoft.com/office/powerpoint/2010/main" val="775934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sp>
        <p:nvSpPr>
          <p:cNvPr id="14" name="Plassholder for tekst 8">
            <a:extLst>
              <a:ext uri="{FF2B5EF4-FFF2-40B4-BE49-F238E27FC236}">
                <a16:creationId xmlns:a16="http://schemas.microsoft.com/office/drawing/2014/main" id="{AA5C412B-5F21-4B22-82D7-54E4FBD19B4C}"/>
              </a:ext>
            </a:extLst>
          </p:cNvPr>
          <p:cNvSpPr>
            <a:spLocks noGrp="1"/>
          </p:cNvSpPr>
          <p:nvPr>
            <p:ph type="body" sz="quarter" idx="11"/>
          </p:nvPr>
        </p:nvSpPr>
        <p:spPr>
          <a:xfrm>
            <a:off x="316730" y="2275682"/>
            <a:ext cx="3002991"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cxnSp>
        <p:nvCxnSpPr>
          <p:cNvPr id="18" name="Rett linje 17">
            <a:extLst>
              <a:ext uri="{FF2B5EF4-FFF2-40B4-BE49-F238E27FC236}">
                <a16:creationId xmlns:a16="http://schemas.microsoft.com/office/drawing/2014/main" id="{7A7207AD-56F2-4C93-8B6C-DDDFDA4167C0}"/>
              </a:ext>
            </a:extLst>
          </p:cNvPr>
          <p:cNvCxnSpPr/>
          <p:nvPr userDrawn="1"/>
        </p:nvCxnSpPr>
        <p:spPr>
          <a:xfrm>
            <a:off x="3826603"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2BCBA19-8465-44E2-9CE7-FDCB13A6980B}"/>
              </a:ext>
            </a:extLst>
          </p:cNvPr>
          <p:cNvCxnSpPr/>
          <p:nvPr userDrawn="1"/>
        </p:nvCxnSpPr>
        <p:spPr>
          <a:xfrm>
            <a:off x="828868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lassholder for tekst 8">
            <a:extLst>
              <a:ext uri="{FF2B5EF4-FFF2-40B4-BE49-F238E27FC236}">
                <a16:creationId xmlns:a16="http://schemas.microsoft.com/office/drawing/2014/main" id="{0169B0DB-742C-4375-B389-C2F0BE8B94B2}"/>
              </a:ext>
            </a:extLst>
          </p:cNvPr>
          <p:cNvSpPr>
            <a:spLocks noGrp="1"/>
          </p:cNvSpPr>
          <p:nvPr>
            <p:ph type="body" sz="quarter" idx="12"/>
          </p:nvPr>
        </p:nvSpPr>
        <p:spPr>
          <a:xfrm>
            <a:off x="4329824" y="2275682"/>
            <a:ext cx="3451981"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
        <p:nvSpPr>
          <p:cNvPr id="21" name="Plassholder for tekst 8">
            <a:extLst>
              <a:ext uri="{FF2B5EF4-FFF2-40B4-BE49-F238E27FC236}">
                <a16:creationId xmlns:a16="http://schemas.microsoft.com/office/drawing/2014/main" id="{3AB97FFC-F3E9-43A9-BE47-DCCC5FA379A3}"/>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Tree>
    <p:extLst>
      <p:ext uri="{BB962C8B-B14F-4D97-AF65-F5344CB8AC3E}">
        <p14:creationId xmlns:p14="http://schemas.microsoft.com/office/powerpoint/2010/main" val="2557390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9" y="2275682"/>
            <a:ext cx="256000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23"/>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80" y="2275682"/>
            <a:ext cx="256000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40" y="2275682"/>
            <a:ext cx="256000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Tree>
    <p:extLst>
      <p:ext uri="{BB962C8B-B14F-4D97-AF65-F5344CB8AC3E}">
        <p14:creationId xmlns:p14="http://schemas.microsoft.com/office/powerpoint/2010/main" val="969066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9"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80"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40"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Tree>
    <p:extLst>
      <p:ext uri="{BB962C8B-B14F-4D97-AF65-F5344CB8AC3E}">
        <p14:creationId xmlns:p14="http://schemas.microsoft.com/office/powerpoint/2010/main" val="723108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ogo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7" y="2802954"/>
            <a:ext cx="4734308" cy="618823"/>
          </a:xfrm>
          <a:prstGeom prst="rect">
            <a:avLst/>
          </a:prstGeom>
        </p:spPr>
      </p:pic>
    </p:spTree>
    <p:extLst>
      <p:ext uri="{BB962C8B-B14F-4D97-AF65-F5344CB8AC3E}">
        <p14:creationId xmlns:p14="http://schemas.microsoft.com/office/powerpoint/2010/main" val="45585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61" y="743497"/>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42"/>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6" y="3733010"/>
            <a:ext cx="5330379"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6" y="5248512"/>
            <a:ext cx="5330379"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B41CECB-54C1-4DFF-88AC-5417CD54C13B}"/>
              </a:ext>
            </a:extLst>
          </p:cNvPr>
          <p:cNvSpPr/>
          <p:nvPr userDrawn="1"/>
        </p:nvSpPr>
        <p:spPr>
          <a:xfrm>
            <a:off x="761257" y="3458237"/>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601086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ogo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7" y="2802954"/>
            <a:ext cx="4734308" cy="618823"/>
          </a:xfrm>
          <a:prstGeom prst="rect">
            <a:avLst/>
          </a:prstGeom>
        </p:spPr>
      </p:pic>
    </p:spTree>
    <p:extLst>
      <p:ext uri="{BB962C8B-B14F-4D97-AF65-F5344CB8AC3E}">
        <p14:creationId xmlns:p14="http://schemas.microsoft.com/office/powerpoint/2010/main" val="1759848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8" y="2802954"/>
            <a:ext cx="4734307" cy="618823"/>
          </a:xfrm>
          <a:prstGeom prst="rect">
            <a:avLst/>
          </a:prstGeom>
        </p:spPr>
      </p:pic>
    </p:spTree>
    <p:extLst>
      <p:ext uri="{BB962C8B-B14F-4D97-AF65-F5344CB8AC3E}">
        <p14:creationId xmlns:p14="http://schemas.microsoft.com/office/powerpoint/2010/main" val="1988696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ogo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7" y="2802954"/>
            <a:ext cx="4734308" cy="618823"/>
          </a:xfrm>
          <a:prstGeom prst="rect">
            <a:avLst/>
          </a:prstGeom>
        </p:spPr>
      </p:pic>
    </p:spTree>
    <p:extLst>
      <p:ext uri="{BB962C8B-B14F-4D97-AF65-F5344CB8AC3E}">
        <p14:creationId xmlns:p14="http://schemas.microsoft.com/office/powerpoint/2010/main" val="93953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ogo med nettside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3" name="Bilde 2">
            <a:extLst>
              <a:ext uri="{FF2B5EF4-FFF2-40B4-BE49-F238E27FC236}">
                <a16:creationId xmlns:a16="http://schemas.microsoft.com/office/drawing/2014/main" id="{C75B877F-AA1C-48A2-86EE-7F0E9A7BF8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0359" y="2410506"/>
            <a:ext cx="2231287" cy="1527051"/>
          </a:xfrm>
          <a:prstGeom prst="rect">
            <a:avLst/>
          </a:prstGeom>
        </p:spPr>
      </p:pic>
    </p:spTree>
    <p:extLst>
      <p:ext uri="{BB962C8B-B14F-4D97-AF65-F5344CB8AC3E}">
        <p14:creationId xmlns:p14="http://schemas.microsoft.com/office/powerpoint/2010/main" val="2513795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od helse Gode liv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2" y="1584202"/>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7"/>
            <a:ext cx="7304747" cy="353943"/>
          </a:xfrm>
          <a:prstGeom prst="rect">
            <a:avLst/>
          </a:prstGeom>
          <a:noFill/>
        </p:spPr>
        <p:txBody>
          <a:bodyPr wrap="square" lIns="45717" tIns="22859" rIns="45717" bIns="22859" rtlCol="0">
            <a:spAutoFit/>
          </a:bodyPr>
          <a:lstStyle/>
          <a:p>
            <a:r>
              <a:rPr lang="nb-NO" sz="1999" u="sng">
                <a:solidFill>
                  <a:schemeClr val="bg1"/>
                </a:solidFill>
              </a:rPr>
              <a:t>helsedirektoratet.no</a:t>
            </a:r>
            <a:endParaRPr lang="nb-NO" sz="1999" u="sng" dirty="0">
              <a:solidFill>
                <a:schemeClr val="bg1"/>
              </a:solidFill>
            </a:endParaRPr>
          </a:p>
        </p:txBody>
      </p:sp>
    </p:spTree>
    <p:extLst>
      <p:ext uri="{BB962C8B-B14F-4D97-AF65-F5344CB8AC3E}">
        <p14:creationId xmlns:p14="http://schemas.microsoft.com/office/powerpoint/2010/main" val="2608478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God helse Gode liv (hvi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2" y="1584202"/>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7"/>
            <a:ext cx="7304747" cy="353943"/>
          </a:xfrm>
          <a:prstGeom prst="rect">
            <a:avLst/>
          </a:prstGeom>
          <a:noFill/>
        </p:spPr>
        <p:txBody>
          <a:bodyPr wrap="square" lIns="45717" tIns="22859" rIns="45717" bIns="22859" rtlCol="0">
            <a:spAutoFit/>
          </a:bodyPr>
          <a:lstStyle/>
          <a:p>
            <a:r>
              <a:rPr lang="nb-NO" sz="1999" u="sng" dirty="0">
                <a:solidFill>
                  <a:schemeClr val="dk2"/>
                </a:solidFill>
              </a:rPr>
              <a:t>helsedirektoratet.no</a:t>
            </a:r>
          </a:p>
        </p:txBody>
      </p:sp>
    </p:spTree>
    <p:extLst>
      <p:ext uri="{BB962C8B-B14F-4D97-AF65-F5344CB8AC3E}">
        <p14:creationId xmlns:p14="http://schemas.microsoft.com/office/powerpoint/2010/main" val="237320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2102506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tel (hvit og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7" y="3458233"/>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3807183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 (hvit og grønn)">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11DE7D1-8C9D-4D67-939F-CB5E940EBE45}"/>
              </a:ext>
            </a:extLst>
          </p:cNvPr>
          <p:cNvSpPr/>
          <p:nvPr userDrawn="1"/>
        </p:nvSpPr>
        <p:spPr>
          <a:xfrm>
            <a:off x="761257" y="3458233"/>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4293908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054334D-F166-4327-B8E2-E81514B8D5BF}"/>
              </a:ext>
            </a:extLst>
          </p:cNvPr>
          <p:cNvSpPr>
            <a:spLocks noGrp="1"/>
          </p:cNvSpPr>
          <p:nvPr>
            <p:ph type="pic" sz="quarter" idx="11"/>
          </p:nvPr>
        </p:nvSpPr>
        <p:spPr>
          <a:xfrm>
            <a:off x="6091634" y="0"/>
            <a:ext cx="6100366" cy="6858000"/>
          </a:xfrm>
          <a:solidFill>
            <a:schemeClr val="bg2"/>
          </a:solidFill>
        </p:spPr>
        <p:txBody>
          <a:bodyPr/>
          <a:lstStyle/>
          <a:p>
            <a:r>
              <a:rPr lang="nb-NO"/>
              <a:t>Klikk på ikonet for å legge til et bilde</a:t>
            </a: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6" y="1740238"/>
            <a:ext cx="4891530"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8" y="3733006"/>
            <a:ext cx="4891530"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4891530"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6" y="3458233"/>
            <a:ext cx="4891530"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87754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61" y="743497"/>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42"/>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6" y="3733010"/>
            <a:ext cx="5330379"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6" y="5248512"/>
            <a:ext cx="5330379"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A42AE60F-ED9B-4EAC-A6F5-7B46A39B9711}"/>
              </a:ext>
            </a:extLst>
          </p:cNvPr>
          <p:cNvSpPr/>
          <p:nvPr userDrawn="1"/>
        </p:nvSpPr>
        <p:spPr>
          <a:xfrm>
            <a:off x="761257" y="3458237"/>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31722421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tel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B41CECB-54C1-4DFF-88AC-5417CD54C13B}"/>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4205488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tel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A42AE60F-ED9B-4EAC-A6F5-7B46A39B9711}"/>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182324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tel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dirty="0">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5" name="Rektangel 4">
            <a:extLst>
              <a:ext uri="{FF2B5EF4-FFF2-40B4-BE49-F238E27FC236}">
                <a16:creationId xmlns:a16="http://schemas.microsoft.com/office/drawing/2014/main" id="{32EBB68E-D81F-4673-92C0-1797C8A4D118}"/>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41395565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Kapittel (mørk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335256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Kapittel (lys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438204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Kapittel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rgbClr val="202020"/>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rgbClr val="202020"/>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solidFill>
                <a:srgbClr val="202020"/>
              </a:solidFill>
            </a:endParaRPr>
          </a:p>
        </p:txBody>
      </p:sp>
    </p:spTree>
    <p:extLst>
      <p:ext uri="{BB962C8B-B14F-4D97-AF65-F5344CB8AC3E}">
        <p14:creationId xmlns:p14="http://schemas.microsoft.com/office/powerpoint/2010/main" val="2896109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Kapittel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737791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16755401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verskrift og innhold (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73DB64-FA9A-4917-B9BC-FDBF51ACBCB3}"/>
              </a:ext>
            </a:extLst>
          </p:cNvPr>
          <p:cNvSpPr>
            <a:spLocks noGrp="1"/>
          </p:cNvSpPr>
          <p:nvPr>
            <p:ph type="title"/>
          </p:nvPr>
        </p:nvSpPr>
        <p:spPr>
          <a:xfrm>
            <a:off x="761256" y="315913"/>
            <a:ext cx="5122402" cy="1157511"/>
          </a:xfrm>
        </p:spPr>
        <p:txBody>
          <a:bodyPr/>
          <a:lstStyle/>
          <a:p>
            <a:r>
              <a:rPr lang="nb-NO"/>
              <a:t>Klikk for å redigere tittelstil</a:t>
            </a:r>
            <a:endParaRPr lang="nn-NO" dirty="0"/>
          </a:p>
        </p:txBody>
      </p:sp>
      <p:sp>
        <p:nvSpPr>
          <p:cNvPr id="5" name="Plassholder for dato 4">
            <a:extLst>
              <a:ext uri="{FF2B5EF4-FFF2-40B4-BE49-F238E27FC236}">
                <a16:creationId xmlns:a16="http://schemas.microsoft.com/office/drawing/2014/main" id="{12F3F69F-D631-411F-BFF5-5611D6D8FD1E}"/>
              </a:ext>
            </a:extLst>
          </p:cNvPr>
          <p:cNvSpPr>
            <a:spLocks noGrp="1"/>
          </p:cNvSpPr>
          <p:nvPr>
            <p:ph type="dt" sz="half" idx="10"/>
          </p:nvPr>
        </p:nvSpPr>
        <p:spPr/>
        <p:txBody>
          <a:bodyPr/>
          <a:lstStyle/>
          <a:p>
            <a:endParaRPr lang="nn-NO"/>
          </a:p>
        </p:txBody>
      </p:sp>
      <p:sp>
        <p:nvSpPr>
          <p:cNvPr id="6" name="Plassholder for bunntekst 5">
            <a:extLst>
              <a:ext uri="{FF2B5EF4-FFF2-40B4-BE49-F238E27FC236}">
                <a16:creationId xmlns:a16="http://schemas.microsoft.com/office/drawing/2014/main" id="{F8A3F24D-DD5A-4BBF-970B-80B97882D369}"/>
              </a:ext>
            </a:extLst>
          </p:cNvPr>
          <p:cNvSpPr>
            <a:spLocks noGrp="1"/>
          </p:cNvSpPr>
          <p:nvPr>
            <p:ph type="ftr" sz="quarter" idx="11"/>
          </p:nvPr>
        </p:nvSpPr>
        <p:spPr/>
        <p:txBody>
          <a:bodyPr/>
          <a:lstStyle/>
          <a:p>
            <a:r>
              <a:rPr lang="nn-NO"/>
              <a:t>Helsedirektoratet</a:t>
            </a:r>
          </a:p>
        </p:txBody>
      </p:sp>
      <p:sp>
        <p:nvSpPr>
          <p:cNvPr id="7" name="Plassholder for lysbildenummer 6">
            <a:extLst>
              <a:ext uri="{FF2B5EF4-FFF2-40B4-BE49-F238E27FC236}">
                <a16:creationId xmlns:a16="http://schemas.microsoft.com/office/drawing/2014/main" id="{0E7D622E-D661-4849-BC9C-58B238BE9AE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8" name="Plassholder for innhold 2">
            <a:extLst>
              <a:ext uri="{FF2B5EF4-FFF2-40B4-BE49-F238E27FC236}">
                <a16:creationId xmlns:a16="http://schemas.microsoft.com/office/drawing/2014/main" id="{AA586D02-CE2A-48B0-AB3E-02553004D628}"/>
              </a:ext>
            </a:extLst>
          </p:cNvPr>
          <p:cNvSpPr>
            <a:spLocks noGrp="1"/>
          </p:cNvSpPr>
          <p:nvPr>
            <p:ph idx="1"/>
          </p:nvPr>
        </p:nvSpPr>
        <p:spPr>
          <a:xfrm>
            <a:off x="761256" y="1917700"/>
            <a:ext cx="5122402" cy="44241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0" name="Plassholder for innhold 2">
            <a:extLst>
              <a:ext uri="{FF2B5EF4-FFF2-40B4-BE49-F238E27FC236}">
                <a16:creationId xmlns:a16="http://schemas.microsoft.com/office/drawing/2014/main" id="{0EDEDCD0-140E-4CA0-9E8E-4047CEFB2EB8}"/>
              </a:ext>
            </a:extLst>
          </p:cNvPr>
          <p:cNvSpPr>
            <a:spLocks noGrp="1"/>
          </p:cNvSpPr>
          <p:nvPr>
            <p:ph idx="13"/>
          </p:nvPr>
        </p:nvSpPr>
        <p:spPr>
          <a:xfrm>
            <a:off x="6301198" y="1917700"/>
            <a:ext cx="5122402" cy="44241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2" name="Plassholder for tekst 11">
            <a:extLst>
              <a:ext uri="{FF2B5EF4-FFF2-40B4-BE49-F238E27FC236}">
                <a16:creationId xmlns:a16="http://schemas.microsoft.com/office/drawing/2014/main" id="{543B2193-A04A-49FA-B3BA-B0A5CB5E9609}"/>
              </a:ext>
            </a:extLst>
          </p:cNvPr>
          <p:cNvSpPr>
            <a:spLocks noGrp="1"/>
          </p:cNvSpPr>
          <p:nvPr>
            <p:ph type="body" sz="quarter" idx="14" hasCustomPrompt="1"/>
          </p:nvPr>
        </p:nvSpPr>
        <p:spPr>
          <a:xfrm>
            <a:off x="6301198" y="315913"/>
            <a:ext cx="5122402" cy="1157511"/>
          </a:xfrm>
        </p:spPr>
        <p:txBody>
          <a:bodyPr anchor="b" anchorCtr="0"/>
          <a:lstStyle>
            <a:lvl1pPr marL="0" indent="0">
              <a:buNone/>
              <a:defRPr/>
            </a:lvl1pPr>
          </a:lstStyle>
          <a:p>
            <a:pPr lvl="0"/>
            <a:r>
              <a:rPr kumimoji="0" lang="nb-NO" sz="3499" b="1" i="0" u="none" strike="noStrike" kern="1200" cap="none" spc="0" normalizeH="0" baseline="0" noProof="0" dirty="0">
                <a:ln>
                  <a:noFill/>
                </a:ln>
                <a:solidFill>
                  <a:srgbClr val="202020"/>
                </a:solidFill>
                <a:effectLst/>
                <a:uLnTx/>
                <a:uFillTx/>
                <a:latin typeface="+mn-lt"/>
                <a:ea typeface="+mj-ea"/>
                <a:cs typeface="+mj-cs"/>
              </a:rPr>
              <a:t>Klikk for å redigere tittelstil</a:t>
            </a:r>
            <a:endParaRPr lang="nb-NO" dirty="0"/>
          </a:p>
        </p:txBody>
      </p:sp>
    </p:spTree>
    <p:extLst>
      <p:ext uri="{BB962C8B-B14F-4D97-AF65-F5344CB8AC3E}">
        <p14:creationId xmlns:p14="http://schemas.microsoft.com/office/powerpoint/2010/main" val="13017746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verskrift og 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AEE3ECBB-F8CD-40EB-A9AF-746A02D44FBA}"/>
              </a:ext>
            </a:extLst>
          </p:cNvPr>
          <p:cNvSpPr>
            <a:spLocks noGrp="1"/>
          </p:cNvSpPr>
          <p:nvPr>
            <p:ph type="media" sz="quarter" idx="15"/>
          </p:nvPr>
        </p:nvSpPr>
        <p:spPr>
          <a:xfrm>
            <a:off x="761256" y="1589599"/>
            <a:ext cx="11112430" cy="4635580"/>
          </a:xfrm>
          <a:solidFill>
            <a:schemeClr val="bg2"/>
          </a:solidFill>
        </p:spPr>
        <p:txBody>
          <a:bodyPr/>
          <a:lstStyle/>
          <a:p>
            <a:r>
              <a:rPr lang="nb-NO"/>
              <a:t>Klikk ikonet for å legge til media</a:t>
            </a:r>
          </a:p>
        </p:txBody>
      </p:sp>
      <p:sp>
        <p:nvSpPr>
          <p:cNvPr id="8" name="Tittel 1">
            <a:extLst>
              <a:ext uri="{FF2B5EF4-FFF2-40B4-BE49-F238E27FC236}">
                <a16:creationId xmlns:a16="http://schemas.microsoft.com/office/drawing/2014/main" id="{77C21D35-2682-4C37-9369-8B21B52A73D5}"/>
              </a:ext>
            </a:extLst>
          </p:cNvPr>
          <p:cNvSpPr>
            <a:spLocks noGrp="1"/>
          </p:cNvSpPr>
          <p:nvPr>
            <p:ph type="title"/>
          </p:nvPr>
        </p:nvSpPr>
        <p:spPr>
          <a:xfrm>
            <a:off x="761257" y="753124"/>
            <a:ext cx="6858446" cy="484748"/>
          </a:xfrm>
        </p:spPr>
        <p:txBody>
          <a:bodyPr wrap="square" anchor="t" anchorCtr="0">
            <a:spAutoFit/>
          </a:bodyPr>
          <a:lstStyle>
            <a:lvl1pPr>
              <a:lnSpc>
                <a:spcPct val="90000"/>
              </a:lnSpc>
              <a:defRPr sz="3499"/>
            </a:lvl1pPr>
          </a:lstStyle>
          <a:p>
            <a:r>
              <a:rPr lang="nb-NO"/>
              <a:t>Klikk for å redigere tittelstil</a:t>
            </a:r>
            <a:endParaRPr lang="nn-NO" dirty="0"/>
          </a:p>
        </p:txBody>
      </p:sp>
      <p:sp>
        <p:nvSpPr>
          <p:cNvPr id="9" name="Plassholder for tekst 8">
            <a:extLst>
              <a:ext uri="{FF2B5EF4-FFF2-40B4-BE49-F238E27FC236}">
                <a16:creationId xmlns:a16="http://schemas.microsoft.com/office/drawing/2014/main" id="{B9007D98-D6C3-416B-B59C-76C771F9F55D}"/>
              </a:ext>
            </a:extLst>
          </p:cNvPr>
          <p:cNvSpPr>
            <a:spLocks noGrp="1"/>
          </p:cNvSpPr>
          <p:nvPr>
            <p:ph type="body" sz="quarter" idx="11" hasCustomPrompt="1"/>
          </p:nvPr>
        </p:nvSpPr>
        <p:spPr>
          <a:xfrm>
            <a:off x="8400804" y="1012168"/>
            <a:ext cx="3472883" cy="152350"/>
          </a:xfrm>
        </p:spPr>
        <p:txBody>
          <a:bodyPr wrap="square" anchor="b" anchorCtr="0">
            <a:spAutoFit/>
          </a:bodyPr>
          <a:lstStyle>
            <a:lvl1pPr marL="0" indent="0" algn="r">
              <a:lnSpc>
                <a:spcPct val="90000"/>
              </a:lnSpc>
              <a:buNone/>
              <a:defRPr sz="1100" u="sng"/>
            </a:lvl1pPr>
          </a:lstStyle>
          <a:p>
            <a:pPr lvl="0"/>
            <a:r>
              <a:rPr lang="nb-NO" dirty="0"/>
              <a:t>Kildelenke</a:t>
            </a:r>
          </a:p>
        </p:txBody>
      </p:sp>
    </p:spTree>
    <p:extLst>
      <p:ext uri="{BB962C8B-B14F-4D97-AF65-F5344CB8AC3E}">
        <p14:creationId xmlns:p14="http://schemas.microsoft.com/office/powerpoint/2010/main" val="193955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dirty="0">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61" y="743497"/>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42"/>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6" y="3733010"/>
            <a:ext cx="5330379"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6" y="5248512"/>
            <a:ext cx="5330379"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5" name="Rektangel 4">
            <a:extLst>
              <a:ext uri="{FF2B5EF4-FFF2-40B4-BE49-F238E27FC236}">
                <a16:creationId xmlns:a16="http://schemas.microsoft.com/office/drawing/2014/main" id="{32EBB68E-D81F-4673-92C0-1797C8A4D118}"/>
              </a:ext>
            </a:extLst>
          </p:cNvPr>
          <p:cNvSpPr/>
          <p:nvPr userDrawn="1"/>
        </p:nvSpPr>
        <p:spPr>
          <a:xfrm>
            <a:off x="761257" y="3458237"/>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31619450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verskrift og bredt bilde">
    <p:spTree>
      <p:nvGrpSpPr>
        <p:cNvPr id="1" name=""/>
        <p:cNvGrpSpPr/>
        <p:nvPr/>
      </p:nvGrpSpPr>
      <p:grpSpPr>
        <a:xfrm>
          <a:off x="0" y="0"/>
          <a:ext cx="0" cy="0"/>
          <a:chOff x="0" y="0"/>
          <a:chExt cx="0" cy="0"/>
        </a:xfrm>
      </p:grpSpPr>
      <p:sp>
        <p:nvSpPr>
          <p:cNvPr id="7" name="Plassholder for bilde 4">
            <a:extLst>
              <a:ext uri="{FF2B5EF4-FFF2-40B4-BE49-F238E27FC236}">
                <a16:creationId xmlns:a16="http://schemas.microsoft.com/office/drawing/2014/main" id="{86DB7F6B-2F66-40CC-B4CA-44167796F991}"/>
              </a:ext>
            </a:extLst>
          </p:cNvPr>
          <p:cNvSpPr>
            <a:spLocks noGrp="1"/>
          </p:cNvSpPr>
          <p:nvPr>
            <p:ph type="pic" sz="quarter" idx="13"/>
          </p:nvPr>
        </p:nvSpPr>
        <p:spPr>
          <a:xfrm>
            <a:off x="761256" y="1917701"/>
            <a:ext cx="10663933" cy="4424107"/>
          </a:xfrm>
          <a:solidFill>
            <a:schemeClr val="bg2"/>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40730067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verskrift og diagram">
    <p:spTree>
      <p:nvGrpSpPr>
        <p:cNvPr id="1" name=""/>
        <p:cNvGrpSpPr/>
        <p:nvPr/>
      </p:nvGrpSpPr>
      <p:grpSpPr>
        <a:xfrm>
          <a:off x="0" y="0"/>
          <a:ext cx="0" cy="0"/>
          <a:chOff x="0" y="0"/>
          <a:chExt cx="0" cy="0"/>
        </a:xfrm>
      </p:grpSpPr>
      <p:sp>
        <p:nvSpPr>
          <p:cNvPr id="14" name="Plassholder for diagram 13">
            <a:extLst>
              <a:ext uri="{FF2B5EF4-FFF2-40B4-BE49-F238E27FC236}">
                <a16:creationId xmlns:a16="http://schemas.microsoft.com/office/drawing/2014/main" id="{217D82E2-7AC7-4093-BC1B-DEBB97F1DBF8}"/>
              </a:ext>
            </a:extLst>
          </p:cNvPr>
          <p:cNvSpPr>
            <a:spLocks noGrp="1"/>
          </p:cNvSpPr>
          <p:nvPr>
            <p:ph type="chart" sz="quarter" idx="14"/>
          </p:nvPr>
        </p:nvSpPr>
        <p:spPr>
          <a:xfrm>
            <a:off x="761256" y="1992923"/>
            <a:ext cx="10663931" cy="4384431"/>
          </a:xfrm>
          <a:noFill/>
        </p:spPr>
        <p:txBody>
          <a:bodyPr/>
          <a:lstStyle/>
          <a:p>
            <a:r>
              <a:rPr lang="nb-NO"/>
              <a:t>Klikk ikonet for å legge til et diagram</a:t>
            </a:r>
          </a:p>
        </p:txBody>
      </p:sp>
      <p:sp>
        <p:nvSpPr>
          <p:cNvPr id="3" name="Plassholder for dato 2">
            <a:extLst>
              <a:ext uri="{FF2B5EF4-FFF2-40B4-BE49-F238E27FC236}">
                <a16:creationId xmlns:a16="http://schemas.microsoft.com/office/drawing/2014/main" id="{3825666F-F12E-4D05-8478-8905DBFFC137}"/>
              </a:ext>
            </a:extLst>
          </p:cNvPr>
          <p:cNvSpPr>
            <a:spLocks noGrp="1"/>
          </p:cNvSpPr>
          <p:nvPr>
            <p:ph type="dt" sz="half" idx="10"/>
          </p:nvPr>
        </p:nvSpPr>
        <p:spPr/>
        <p:txBody>
          <a:bodyPr/>
          <a:lstStyle/>
          <a:p>
            <a:endParaRPr lang="nn-NO"/>
          </a:p>
        </p:txBody>
      </p:sp>
      <p:sp>
        <p:nvSpPr>
          <p:cNvPr id="4" name="Plassholder for bunntekst 3">
            <a:extLst>
              <a:ext uri="{FF2B5EF4-FFF2-40B4-BE49-F238E27FC236}">
                <a16:creationId xmlns:a16="http://schemas.microsoft.com/office/drawing/2014/main" id="{A41CB094-CF4F-4C2D-A3C1-7B149E8E4C49}"/>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9C24BCA4-051E-48AF-A3F6-8C125106FCD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9" name="Plassholder for tekst 8">
            <a:extLst>
              <a:ext uri="{FF2B5EF4-FFF2-40B4-BE49-F238E27FC236}">
                <a16:creationId xmlns:a16="http://schemas.microsoft.com/office/drawing/2014/main" id="{A47278E0-BBE2-41C8-B7D9-3A7BE944BC3F}"/>
              </a:ext>
            </a:extLst>
          </p:cNvPr>
          <p:cNvSpPr>
            <a:spLocks noGrp="1"/>
          </p:cNvSpPr>
          <p:nvPr>
            <p:ph type="body" sz="quarter" idx="13"/>
          </p:nvPr>
        </p:nvSpPr>
        <p:spPr>
          <a:xfrm>
            <a:off x="761257" y="1473423"/>
            <a:ext cx="10669487" cy="353861"/>
          </a:xfrm>
        </p:spPr>
        <p:txBody>
          <a:bodyPr>
            <a:spAutoFit/>
          </a:bodyPr>
          <a:lstStyle>
            <a:lvl1pPr marL="0" indent="0">
              <a:buNone/>
              <a:defRPr/>
            </a:lvl1pPr>
          </a:lstStyle>
          <a:p>
            <a:pPr lvl="0"/>
            <a:r>
              <a:rPr lang="nb-NO"/>
              <a:t>Rediger tekststiler i malen</a:t>
            </a:r>
          </a:p>
        </p:txBody>
      </p:sp>
      <p:sp>
        <p:nvSpPr>
          <p:cNvPr id="11" name="Tittel 10">
            <a:extLst>
              <a:ext uri="{FF2B5EF4-FFF2-40B4-BE49-F238E27FC236}">
                <a16:creationId xmlns:a16="http://schemas.microsoft.com/office/drawing/2014/main" id="{F5FF7035-5ED5-4B7D-A025-3D7B90E5DDC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1909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 bilder med overskrif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3"/>
            <a:ext cx="3041848"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8388896" y="1062133"/>
            <a:ext cx="3041848" cy="4005501"/>
          </a:xfrm>
          <a:solidFill>
            <a:schemeClr val="bg2"/>
          </a:solidFill>
        </p:spPr>
        <p:txBody>
          <a:bodyPr/>
          <a:lstStyle/>
          <a:p>
            <a:r>
              <a:rPr lang="nb-NO"/>
              <a:t>Klikk på ikonet for å legge til et bilde</a:t>
            </a:r>
            <a:endParaRPr lang="nb-NO" dirty="0"/>
          </a:p>
        </p:txBody>
      </p:sp>
      <p:sp>
        <p:nvSpPr>
          <p:cNvPr id="7" name="Plassholder for bilde 4">
            <a:extLst>
              <a:ext uri="{FF2B5EF4-FFF2-40B4-BE49-F238E27FC236}">
                <a16:creationId xmlns:a16="http://schemas.microsoft.com/office/drawing/2014/main" id="{03CEB276-EB34-4498-9E66-A492C61DFCD5}"/>
              </a:ext>
            </a:extLst>
          </p:cNvPr>
          <p:cNvSpPr>
            <a:spLocks noGrp="1"/>
          </p:cNvSpPr>
          <p:nvPr>
            <p:ph type="pic" sz="quarter" idx="15"/>
          </p:nvPr>
        </p:nvSpPr>
        <p:spPr>
          <a:xfrm>
            <a:off x="4565154" y="1062133"/>
            <a:ext cx="3041848" cy="4005501"/>
          </a:xfrm>
          <a:solidFill>
            <a:schemeClr val="bg2"/>
          </a:solidFill>
        </p:spPr>
        <p:txBody>
          <a:bodyPr/>
          <a:lstStyle/>
          <a:p>
            <a:r>
              <a:rPr lang="nb-NO"/>
              <a:t>Klikk på ikonet for å legge til et bilde</a:t>
            </a:r>
          </a:p>
        </p:txBody>
      </p:sp>
      <p:sp>
        <p:nvSpPr>
          <p:cNvPr id="11" name="Plassholder for tekst 8">
            <a:extLst>
              <a:ext uri="{FF2B5EF4-FFF2-40B4-BE49-F238E27FC236}">
                <a16:creationId xmlns:a16="http://schemas.microsoft.com/office/drawing/2014/main" id="{2EDD7D93-B865-4328-BE9A-4189D149ADAE}"/>
              </a:ext>
            </a:extLst>
          </p:cNvPr>
          <p:cNvSpPr>
            <a:spLocks noGrp="1"/>
          </p:cNvSpPr>
          <p:nvPr>
            <p:ph type="body" sz="quarter" idx="16" hasCustomPrompt="1"/>
          </p:nvPr>
        </p:nvSpPr>
        <p:spPr>
          <a:xfrm>
            <a:off x="761257"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3" name="Plassholder for tekst 8">
            <a:extLst>
              <a:ext uri="{FF2B5EF4-FFF2-40B4-BE49-F238E27FC236}">
                <a16:creationId xmlns:a16="http://schemas.microsoft.com/office/drawing/2014/main" id="{F9B9FE2A-AEDB-461E-B39B-E9833F7DA2CF}"/>
              </a:ext>
            </a:extLst>
          </p:cNvPr>
          <p:cNvSpPr>
            <a:spLocks noGrp="1"/>
          </p:cNvSpPr>
          <p:nvPr>
            <p:ph type="body" sz="quarter" idx="17" hasCustomPrompt="1"/>
          </p:nvPr>
        </p:nvSpPr>
        <p:spPr>
          <a:xfrm>
            <a:off x="4565154"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4" name="Plassholder for tekst 8">
            <a:extLst>
              <a:ext uri="{FF2B5EF4-FFF2-40B4-BE49-F238E27FC236}">
                <a16:creationId xmlns:a16="http://schemas.microsoft.com/office/drawing/2014/main" id="{0AE14427-350B-4070-A415-7AF5BF027CC8}"/>
              </a:ext>
            </a:extLst>
          </p:cNvPr>
          <p:cNvSpPr>
            <a:spLocks noGrp="1"/>
          </p:cNvSpPr>
          <p:nvPr>
            <p:ph type="body" sz="quarter" idx="18" hasCustomPrompt="1"/>
          </p:nvPr>
        </p:nvSpPr>
        <p:spPr>
          <a:xfrm>
            <a:off x="8388897"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Tree>
    <p:extLst>
      <p:ext uri="{BB962C8B-B14F-4D97-AF65-F5344CB8AC3E}">
        <p14:creationId xmlns:p14="http://schemas.microsoft.com/office/powerpoint/2010/main" val="15281349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 bilder med kil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3"/>
            <a:ext cx="4568327"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6856065" y="1062133"/>
            <a:ext cx="4574679" cy="4005501"/>
          </a:xfrm>
          <a:solidFill>
            <a:schemeClr val="bg2"/>
          </a:solidFill>
        </p:spPr>
        <p:txBody>
          <a:bodyPr/>
          <a:lstStyle/>
          <a:p>
            <a:r>
              <a:rPr lang="nb-NO"/>
              <a:t>Klikk på ikonet for å legge til et bilde</a:t>
            </a:r>
            <a:endParaRPr lang="nb-NO" dirty="0"/>
          </a:p>
        </p:txBody>
      </p:sp>
      <p:sp>
        <p:nvSpPr>
          <p:cNvPr id="9" name="Plassholder for tekst 8">
            <a:extLst>
              <a:ext uri="{FF2B5EF4-FFF2-40B4-BE49-F238E27FC236}">
                <a16:creationId xmlns:a16="http://schemas.microsoft.com/office/drawing/2014/main" id="{B0606E69-7426-4AEC-A703-78AC1470151D}"/>
              </a:ext>
            </a:extLst>
          </p:cNvPr>
          <p:cNvSpPr>
            <a:spLocks noGrp="1"/>
          </p:cNvSpPr>
          <p:nvPr>
            <p:ph type="body" sz="quarter" idx="16" hasCustomPrompt="1"/>
          </p:nvPr>
        </p:nvSpPr>
        <p:spPr>
          <a:xfrm>
            <a:off x="761257" y="188570"/>
            <a:ext cx="4568327"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2" name="Plassholder for tekst 8">
            <a:extLst>
              <a:ext uri="{FF2B5EF4-FFF2-40B4-BE49-F238E27FC236}">
                <a16:creationId xmlns:a16="http://schemas.microsoft.com/office/drawing/2014/main" id="{A80E345F-BC10-4713-BFCF-78CDF2AB4BA7}"/>
              </a:ext>
            </a:extLst>
          </p:cNvPr>
          <p:cNvSpPr>
            <a:spLocks noGrp="1"/>
          </p:cNvSpPr>
          <p:nvPr>
            <p:ph type="body" sz="quarter" idx="18" hasCustomPrompt="1"/>
          </p:nvPr>
        </p:nvSpPr>
        <p:spPr>
          <a:xfrm>
            <a:off x="6856066" y="188570"/>
            <a:ext cx="4574679"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Tree>
    <p:extLst>
      <p:ext uri="{BB962C8B-B14F-4D97-AF65-F5344CB8AC3E}">
        <p14:creationId xmlns:p14="http://schemas.microsoft.com/office/powerpoint/2010/main" val="3782704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39A6299-615A-48D3-98EC-67B10983AB08}"/>
              </a:ext>
            </a:extLst>
          </p:cNvPr>
          <p:cNvSpPr>
            <a:spLocks noGrp="1"/>
          </p:cNvSpPr>
          <p:nvPr>
            <p:ph type="pic" sz="quarter" idx="13"/>
          </p:nvPr>
        </p:nvSpPr>
        <p:spPr>
          <a:xfrm>
            <a:off x="0" y="0"/>
            <a:ext cx="12192000" cy="6858000"/>
          </a:xfrm>
          <a:solidFill>
            <a:schemeClr val="bg2"/>
          </a:solidFill>
        </p:spPr>
        <p:txBody>
          <a:bodyPr/>
          <a:lstStyle/>
          <a:p>
            <a:r>
              <a:rPr lang="nb-NO"/>
              <a:t>Klikk på ikonet for å legge til et bilde</a:t>
            </a:r>
          </a:p>
        </p:txBody>
      </p:sp>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13300783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verskrift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7477637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verskrift og bilde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42948423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verskrift og bilde (lys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2114847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verskrift og bilde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rgbClr val="202020"/>
                </a:solidFill>
              </a:defRPr>
            </a:lvl1pPr>
          </a:lstStyle>
          <a:p>
            <a:r>
              <a:rPr lang="nb-NO"/>
              <a:t>Klikk for å redigere tittelstil</a:t>
            </a:r>
            <a:endParaRPr lang="nb-NO" dirty="0"/>
          </a:p>
        </p:txBody>
      </p:sp>
    </p:spTree>
    <p:extLst>
      <p:ext uri="{BB962C8B-B14F-4D97-AF65-F5344CB8AC3E}">
        <p14:creationId xmlns:p14="http://schemas.microsoft.com/office/powerpoint/2010/main" val="35681937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verskrift og bilde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91324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apittel (mørk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8" y="1011044"/>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9" y="2736346"/>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6801233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verskrift, punktliste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3"/>
            <a:ext cx="5018597" cy="1157511"/>
          </a:xfrm>
        </p:spPr>
        <p:txBody>
          <a:bodyPr/>
          <a:lstStyle/>
          <a:p>
            <a:r>
              <a:rPr lang="nb-NO"/>
              <a:t>Klikk for å redigere tittelstil</a:t>
            </a:r>
            <a:endParaRPr lang="nb-NO" dirty="0"/>
          </a:p>
        </p:txBody>
      </p:sp>
    </p:spTree>
    <p:extLst>
      <p:ext uri="{BB962C8B-B14F-4D97-AF65-F5344CB8AC3E}">
        <p14:creationId xmlns:p14="http://schemas.microsoft.com/office/powerpoint/2010/main" val="3812261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verskrift, punktliste og bilde (mørk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C58400E-AF45-4245-BCFF-BCD1AEE7037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3"/>
            <a:ext cx="5018597" cy="1157511"/>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4270425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verskrift, tekst og media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9" name="Plassholder for innhold 2">
            <a:extLst>
              <a:ext uri="{FF2B5EF4-FFF2-40B4-BE49-F238E27FC236}">
                <a16:creationId xmlns:a16="http://schemas.microsoft.com/office/drawing/2014/main" id="{A05B22E1-6EA9-4466-81F8-E4957729AA59}"/>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274976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verskrift, tekst og media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8" name="Plassholder for innhold 2">
            <a:extLst>
              <a:ext uri="{FF2B5EF4-FFF2-40B4-BE49-F238E27FC236}">
                <a16:creationId xmlns:a16="http://schemas.microsoft.com/office/drawing/2014/main" id="{46DEDC6E-CFAF-4046-B8BF-1CE2097ED5C8}"/>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7257134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verskrift, tekst og media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16058"/>
            <a:ext cx="380310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rgbClr val="202020"/>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rgbClr val="20202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8" name="Plassholder for innhold 2">
            <a:extLst>
              <a:ext uri="{FF2B5EF4-FFF2-40B4-BE49-F238E27FC236}">
                <a16:creationId xmlns:a16="http://schemas.microsoft.com/office/drawing/2014/main" id="{8743685A-51FE-462B-BD59-028A10C64D80}"/>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5737253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verskrift, tekst og media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8" name="Plassholder for innhold 2">
            <a:extLst>
              <a:ext uri="{FF2B5EF4-FFF2-40B4-BE49-F238E27FC236}">
                <a16:creationId xmlns:a16="http://schemas.microsoft.com/office/drawing/2014/main" id="{83CC6A7E-3507-42DD-8E1F-91B778ECB8E1}"/>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7053110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verskrift og tekst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33CF2A8-5334-4380-BBD9-6589D1F04F1D}"/>
              </a:ext>
            </a:extLst>
          </p:cNvPr>
          <p:cNvSpPr/>
          <p:nvPr userDrawn="1"/>
        </p:nvSpPr>
        <p:spPr>
          <a:xfrm>
            <a:off x="3803104" y="0"/>
            <a:ext cx="83888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p:nvPr>
        </p:nvSpPr>
        <p:spPr>
          <a:xfrm>
            <a:off x="4565154" y="964505"/>
            <a:ext cx="6865590" cy="55759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Tittel 14">
            <a:extLst>
              <a:ext uri="{FF2B5EF4-FFF2-40B4-BE49-F238E27FC236}">
                <a16:creationId xmlns:a16="http://schemas.microsoft.com/office/drawing/2014/main" id="{EF003730-D2A9-4F5F-BEEC-80D5C718969D}"/>
              </a:ext>
            </a:extLst>
          </p:cNvPr>
          <p:cNvSpPr>
            <a:spLocks noGrp="1"/>
          </p:cNvSpPr>
          <p:nvPr>
            <p:ph type="title"/>
          </p:nvPr>
        </p:nvSpPr>
        <p:spPr>
          <a:xfrm>
            <a:off x="761257" y="315913"/>
            <a:ext cx="2789800" cy="1157511"/>
          </a:xfrm>
        </p:spPr>
        <p:txBody>
          <a:bodyPr anchor="t">
            <a:normAutofit/>
          </a:bodyPr>
          <a:lstStyle>
            <a:lvl1pPr>
              <a:defRPr sz="2799">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12117499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tat (mørk blå)">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03C53EE7-6168-4988-A0E1-765A681A7A31}"/>
              </a:ext>
            </a:extLst>
          </p:cNvPr>
          <p:cNvGrpSpPr/>
          <p:nvPr userDrawn="1"/>
        </p:nvGrpSpPr>
        <p:grpSpPr>
          <a:xfrm>
            <a:off x="3551056" y="234030"/>
            <a:ext cx="8407599" cy="6390798"/>
            <a:chOff x="7101650" y="468059"/>
            <a:chExt cx="16814103" cy="12781597"/>
          </a:xfrm>
        </p:grpSpPr>
        <p:sp>
          <p:nvSpPr>
            <p:cNvPr id="5" name="Rektangel 4">
              <a:extLst>
                <a:ext uri="{FF2B5EF4-FFF2-40B4-BE49-F238E27FC236}">
                  <a16:creationId xmlns:a16="http://schemas.microsoft.com/office/drawing/2014/main" id="{933CF2A8-5334-4380-BBD9-6589D1F04F1D}"/>
                </a:ext>
              </a:extLst>
            </p:cNvPr>
            <p:cNvSpPr/>
            <p:nvPr userDrawn="1"/>
          </p:nvSpPr>
          <p:spPr>
            <a:xfrm>
              <a:off x="7605714" y="468059"/>
              <a:ext cx="16310039" cy="12781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8">
                <a:solidFill>
                  <a:schemeClr val="bg1"/>
                </a:solidFill>
              </a:endParaRPr>
            </a:p>
          </p:txBody>
        </p:sp>
        <p:sp>
          <p:nvSpPr>
            <p:cNvPr id="3" name="Likebent trekant 2">
              <a:extLst>
                <a:ext uri="{FF2B5EF4-FFF2-40B4-BE49-F238E27FC236}">
                  <a16:creationId xmlns:a16="http://schemas.microsoft.com/office/drawing/2014/main" id="{86274A8D-C72C-4E89-AF3A-5587AFD7E9F9}"/>
                </a:ext>
              </a:extLst>
            </p:cNvPr>
            <p:cNvSpPr/>
            <p:nvPr userDrawn="1"/>
          </p:nvSpPr>
          <p:spPr>
            <a:xfrm rot="16200000">
              <a:off x="6849619" y="11053383"/>
              <a:ext cx="1008126" cy="50406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798"/>
            </a:p>
          </p:txBody>
        </p:sp>
      </p:gr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hasCustomPrompt="1"/>
          </p:nvPr>
        </p:nvSpPr>
        <p:spPr>
          <a:xfrm>
            <a:off x="4565154" y="2241763"/>
            <a:ext cx="6865590" cy="1692771"/>
          </a:xfrm>
        </p:spPr>
        <p:txBody>
          <a:bodyPr>
            <a:normAutofit/>
          </a:bodyPr>
          <a:lstStyle>
            <a:lvl1pPr marL="0" indent="0">
              <a:buNone/>
              <a:defRPr sz="2799">
                <a:solidFill>
                  <a:schemeClr val="bg1"/>
                </a:solidFill>
                <a:latin typeface="Georgia"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 Sitat  </a:t>
            </a:r>
          </a:p>
        </p:txBody>
      </p:sp>
      <p:sp>
        <p:nvSpPr>
          <p:cNvPr id="11" name="Plassholder for tekst 5">
            <a:extLst>
              <a:ext uri="{FF2B5EF4-FFF2-40B4-BE49-F238E27FC236}">
                <a16:creationId xmlns:a16="http://schemas.microsoft.com/office/drawing/2014/main" id="{116CDE2F-835B-4E7B-8DC0-5E54FA45D192}"/>
              </a:ext>
            </a:extLst>
          </p:cNvPr>
          <p:cNvSpPr>
            <a:spLocks noGrp="1"/>
          </p:cNvSpPr>
          <p:nvPr>
            <p:ph type="body" sz="quarter" idx="11" hasCustomPrompt="1"/>
          </p:nvPr>
        </p:nvSpPr>
        <p:spPr>
          <a:xfrm>
            <a:off x="4565154" y="4526800"/>
            <a:ext cx="6865590" cy="346249"/>
          </a:xfrm>
        </p:spPr>
        <p:txBody>
          <a:bodyPr>
            <a:normAutofit/>
          </a:bodyPr>
          <a:lstStyle>
            <a:lvl1pPr marL="0" indent="0">
              <a:buNone/>
              <a:defRPr sz="2299" b="1">
                <a:solidFill>
                  <a:schemeClr val="bg1"/>
                </a:solidFill>
              </a:defRPr>
            </a:lvl1pPr>
            <a:lvl2pPr>
              <a:defRPr sz="2299" b="1">
                <a:solidFill>
                  <a:schemeClr val="bg1"/>
                </a:solidFill>
              </a:defRPr>
            </a:lvl2pPr>
            <a:lvl3pPr>
              <a:defRPr sz="2299" b="1">
                <a:solidFill>
                  <a:schemeClr val="bg1"/>
                </a:solidFill>
              </a:defRPr>
            </a:lvl3pPr>
            <a:lvl4pPr>
              <a:defRPr sz="2299" b="1">
                <a:solidFill>
                  <a:schemeClr val="bg1"/>
                </a:solidFill>
              </a:defRPr>
            </a:lvl4pPr>
            <a:lvl5pPr>
              <a:defRPr sz="2299" b="1">
                <a:solidFill>
                  <a:schemeClr val="bg1"/>
                </a:solidFill>
              </a:defRPr>
            </a:lvl5pPr>
          </a:lstStyle>
          <a:p>
            <a:pPr lvl="0"/>
            <a:r>
              <a:rPr lang="nb-NO" dirty="0"/>
              <a:t>Navn Etternavn (alder)</a:t>
            </a:r>
          </a:p>
        </p:txBody>
      </p:sp>
      <p:pic>
        <p:nvPicPr>
          <p:cNvPr id="14" name="Bilde 13">
            <a:extLst>
              <a:ext uri="{FF2B5EF4-FFF2-40B4-BE49-F238E27FC236}">
                <a16:creationId xmlns:a16="http://schemas.microsoft.com/office/drawing/2014/main" id="{4F685159-16FF-42C9-9050-65D31D02A7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9892" y="959521"/>
            <a:ext cx="1091257" cy="854965"/>
          </a:xfrm>
          <a:prstGeom prst="rect">
            <a:avLst/>
          </a:prstGeom>
        </p:spPr>
      </p:pic>
      <p:sp>
        <p:nvSpPr>
          <p:cNvPr id="15" name="Tittel 14">
            <a:extLst>
              <a:ext uri="{FF2B5EF4-FFF2-40B4-BE49-F238E27FC236}">
                <a16:creationId xmlns:a16="http://schemas.microsoft.com/office/drawing/2014/main" id="{422851C1-D740-4919-AEAE-5D48CB232EA5}"/>
              </a:ext>
            </a:extLst>
          </p:cNvPr>
          <p:cNvSpPr>
            <a:spLocks noGrp="1"/>
          </p:cNvSpPr>
          <p:nvPr>
            <p:ph type="title"/>
          </p:nvPr>
        </p:nvSpPr>
        <p:spPr>
          <a:xfrm>
            <a:off x="761257" y="315913"/>
            <a:ext cx="2789800" cy="1157511"/>
          </a:xfrm>
        </p:spPr>
        <p:txBody>
          <a:bodyPr anchor="t"/>
          <a:lstStyle>
            <a:lvl1pPr>
              <a:defRPr>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29073039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verskrift, innhold og media (mø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73B02-1FF5-4A94-B0A6-44D615C59DB8}"/>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315913"/>
            <a:ext cx="5088940" cy="1157511"/>
          </a:xfrm>
        </p:spPr>
        <p:txBody>
          <a:bodyPr/>
          <a:lstStyle>
            <a:lvl1pPr>
              <a:defRPr>
                <a:solidFill>
                  <a:schemeClr val="bg1"/>
                </a:solidFill>
              </a:defRPr>
            </a:lvl1pPr>
          </a:lstStyle>
          <a:p>
            <a:r>
              <a:rPr lang="nb-NO"/>
              <a:t>Klikk for å redigere tittelstil</a:t>
            </a:r>
            <a:endParaRPr lang="nn-NO" dirty="0"/>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a:xfrm>
            <a:off x="761257" y="1917700"/>
            <a:ext cx="5088940" cy="4424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9" name="Plassholder for innhold 2">
            <a:extLst>
              <a:ext uri="{FF2B5EF4-FFF2-40B4-BE49-F238E27FC236}">
                <a16:creationId xmlns:a16="http://schemas.microsoft.com/office/drawing/2014/main" id="{C6272AD0-8BE2-4B74-97C1-36C6108CFB5B}"/>
              </a:ext>
            </a:extLst>
          </p:cNvPr>
          <p:cNvSpPr>
            <a:spLocks noGrp="1"/>
          </p:cNvSpPr>
          <p:nvPr>
            <p:ph idx="15" hasCustomPrompt="1"/>
          </p:nvPr>
        </p:nvSpPr>
        <p:spPr>
          <a:xfrm>
            <a:off x="6096000" y="0"/>
            <a:ext cx="6096000" cy="6858000"/>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7220597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delt (lys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C743271-C15B-4CA5-881B-A858BFAE0CF3}"/>
              </a:ext>
            </a:extLst>
          </p:cNvPr>
          <p:cNvSpPr/>
          <p:nvPr userDrawn="1"/>
        </p:nvSpPr>
        <p:spPr>
          <a:xfrm>
            <a:off x="0" y="0"/>
            <a:ext cx="60916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9" name="Plassholder for tekst 8">
            <a:extLst>
              <a:ext uri="{FF2B5EF4-FFF2-40B4-BE49-F238E27FC236}">
                <a16:creationId xmlns:a16="http://schemas.microsoft.com/office/drawing/2014/main" id="{D6126054-13B1-44E8-8DCA-D694E795B8CB}"/>
              </a:ext>
            </a:extLst>
          </p:cNvPr>
          <p:cNvSpPr>
            <a:spLocks noGrp="1"/>
          </p:cNvSpPr>
          <p:nvPr>
            <p:ph type="body" sz="quarter" idx="10" hasCustomPrompt="1"/>
          </p:nvPr>
        </p:nvSpPr>
        <p:spPr>
          <a:xfrm>
            <a:off x="6856065" y="1784703"/>
            <a:ext cx="4569123" cy="2769989"/>
          </a:xfrm>
        </p:spPr>
        <p:txBody>
          <a:bodyPr wrap="square" anchor="b" anchorCtr="0">
            <a:spAutoFit/>
          </a:bodyPr>
          <a:lstStyle>
            <a:lvl1pPr marL="0" indent="0" algn="ctr">
              <a:lnSpc>
                <a:spcPct val="90000"/>
              </a:lnSpc>
              <a:buNone/>
              <a:defRPr sz="19994"/>
            </a:lvl1pPr>
          </a:lstStyle>
          <a:p>
            <a:pPr lvl="0"/>
            <a:r>
              <a:rPr lang="nb-NO" dirty="0"/>
              <a:t>XX</a:t>
            </a: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hasCustomPrompt="1"/>
          </p:nvPr>
        </p:nvSpPr>
        <p:spPr>
          <a:xfrm>
            <a:off x="6861622" y="4325910"/>
            <a:ext cx="4569123" cy="526298"/>
          </a:xfrm>
        </p:spPr>
        <p:txBody>
          <a:bodyPr wrap="square" anchor="t" anchorCtr="0">
            <a:spAutoFit/>
          </a:bodyPr>
          <a:lstStyle>
            <a:lvl1pPr marL="0" indent="0" algn="ctr">
              <a:lnSpc>
                <a:spcPct val="90000"/>
              </a:lnSpc>
              <a:buNone/>
              <a:defRPr sz="3799"/>
            </a:lvl1pPr>
          </a:lstStyle>
          <a:p>
            <a:pPr lvl="0"/>
            <a:r>
              <a:rPr lang="nb-NO" dirty="0"/>
              <a:t>stikkord</a:t>
            </a:r>
          </a:p>
        </p:txBody>
      </p:sp>
      <p:sp>
        <p:nvSpPr>
          <p:cNvPr id="13" name="Plassholder for tekst 8">
            <a:extLst>
              <a:ext uri="{FF2B5EF4-FFF2-40B4-BE49-F238E27FC236}">
                <a16:creationId xmlns:a16="http://schemas.microsoft.com/office/drawing/2014/main" id="{AFD97FAE-7326-4897-8FAA-AFEF7640F32C}"/>
              </a:ext>
            </a:extLst>
          </p:cNvPr>
          <p:cNvSpPr>
            <a:spLocks noGrp="1"/>
          </p:cNvSpPr>
          <p:nvPr>
            <p:ph type="body" sz="quarter" idx="12" hasCustomPrompt="1"/>
          </p:nvPr>
        </p:nvSpPr>
        <p:spPr>
          <a:xfrm>
            <a:off x="760463" y="3417759"/>
            <a:ext cx="4569123" cy="747897"/>
          </a:xfrm>
        </p:spPr>
        <p:txBody>
          <a:bodyPr wrap="square" anchor="t" anchorCtr="0">
            <a:spAutoFit/>
          </a:bodyPr>
          <a:lstStyle>
            <a:lvl1pPr marL="0" indent="0" algn="ctr">
              <a:lnSpc>
                <a:spcPct val="90000"/>
              </a:lnSpc>
              <a:buNone/>
              <a:defRPr sz="2699">
                <a:solidFill>
                  <a:schemeClr val="bg1"/>
                </a:solidFill>
              </a:defRPr>
            </a:lvl1pPr>
          </a:lstStyle>
          <a:p>
            <a:pPr lvl="0"/>
            <a:r>
              <a:rPr lang="da-DK" dirty="0"/>
              <a:t>Tekst lorem ipsum dolor sit amet</a:t>
            </a:r>
            <a:endParaRPr lang="nb-NO" dirty="0"/>
          </a:p>
        </p:txBody>
      </p:sp>
      <p:sp>
        <p:nvSpPr>
          <p:cNvPr id="18" name="Plassholder for tekst 8">
            <a:extLst>
              <a:ext uri="{FF2B5EF4-FFF2-40B4-BE49-F238E27FC236}">
                <a16:creationId xmlns:a16="http://schemas.microsoft.com/office/drawing/2014/main" id="{8D64F2B5-3487-48B2-8043-08BC23EBC214}"/>
              </a:ext>
            </a:extLst>
          </p:cNvPr>
          <p:cNvSpPr>
            <a:spLocks noGrp="1"/>
          </p:cNvSpPr>
          <p:nvPr>
            <p:ph type="body" sz="quarter" idx="13" hasCustomPrompt="1"/>
          </p:nvPr>
        </p:nvSpPr>
        <p:spPr>
          <a:xfrm>
            <a:off x="760463" y="2782454"/>
            <a:ext cx="4569123" cy="318475"/>
          </a:xfrm>
        </p:spPr>
        <p:txBody>
          <a:bodyPr wrap="square" anchor="b" anchorCtr="0">
            <a:spAutoFit/>
          </a:bodyPr>
          <a:lstStyle>
            <a:lvl1pPr marL="0" indent="0" algn="ctr">
              <a:lnSpc>
                <a:spcPct val="90000"/>
              </a:lnSpc>
              <a:buNone/>
              <a:defRPr sz="2299" b="1" cap="all" baseline="0">
                <a:solidFill>
                  <a:schemeClr val="bg1"/>
                </a:solidFill>
              </a:defRPr>
            </a:lvl1pPr>
          </a:lstStyle>
          <a:p>
            <a:pPr lvl="0"/>
            <a:r>
              <a:rPr lang="da-DK" dirty="0"/>
              <a:t>TITTEL</a:t>
            </a:r>
            <a:endParaRPr lang="nb-NO" dirty="0"/>
          </a:p>
        </p:txBody>
      </p:sp>
    </p:spTree>
    <p:extLst>
      <p:ext uri="{BB962C8B-B14F-4D97-AF65-F5344CB8AC3E}">
        <p14:creationId xmlns:p14="http://schemas.microsoft.com/office/powerpoint/2010/main" val="222234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apittel (lys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8" y="1011044"/>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9" y="2736346"/>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1002137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ire tekster og sirkel">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765732" y="4414781"/>
            <a:ext cx="2286435" cy="636841"/>
          </a:xfrm>
        </p:spPr>
        <p:txBody>
          <a:bodyPr wrap="square" anchor="t" anchorCtr="0">
            <a:spAutoFit/>
          </a:bodyPr>
          <a:lstStyle>
            <a:lvl1pPr marL="0" indent="0" algn="ctr">
              <a:lnSpc>
                <a:spcPct val="90000"/>
              </a:lnSpc>
              <a:buNone/>
              <a:defRPr sz="2299"/>
            </a:lvl1pPr>
          </a:lstStyle>
          <a:p>
            <a:pPr lvl="0"/>
            <a:r>
              <a:rPr lang="nb-NO"/>
              <a:t>Rediger tekststiler i malen</a:t>
            </a:r>
          </a:p>
        </p:txBody>
      </p: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556232" y="4414781"/>
            <a:ext cx="2286435" cy="636841"/>
          </a:xfrm>
        </p:spPr>
        <p:txBody>
          <a:bodyPr wrap="square" anchor="t" anchorCtr="0">
            <a:spAutoFit/>
          </a:bodyPr>
          <a:lstStyle>
            <a:lvl1pPr marL="0" indent="0" algn="ctr">
              <a:lnSpc>
                <a:spcPct val="90000"/>
              </a:lnSpc>
              <a:buNone/>
              <a:defRPr sz="2299"/>
            </a:lvl1pPr>
          </a:lstStyle>
          <a:p>
            <a:pPr lvl="0"/>
            <a:r>
              <a:rPr lang="nb-NO"/>
              <a:t>Rediger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351207" y="4414781"/>
            <a:ext cx="2286435" cy="636841"/>
          </a:xfrm>
        </p:spPr>
        <p:txBody>
          <a:bodyPr wrap="square" anchor="t" anchorCtr="0">
            <a:spAutoFit/>
          </a:bodyPr>
          <a:lstStyle>
            <a:lvl1pPr marL="0" indent="0" algn="ctr">
              <a:lnSpc>
                <a:spcPct val="90000"/>
              </a:lnSpc>
              <a:buNone/>
              <a:defRPr sz="2299"/>
            </a:lvl1pPr>
          </a:lstStyle>
          <a:p>
            <a:pPr lvl="0"/>
            <a:r>
              <a:rPr lang="nb-NO"/>
              <a:t>Rediger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146184" y="4414781"/>
            <a:ext cx="2286435" cy="636841"/>
          </a:xfrm>
        </p:spPr>
        <p:txBody>
          <a:bodyPr wrap="square" anchor="t" anchorCtr="0">
            <a:spAutoFit/>
          </a:bodyPr>
          <a:lstStyle>
            <a:lvl1pPr marL="0" indent="0" algn="ctr">
              <a:lnSpc>
                <a:spcPct val="90000"/>
              </a:lnSpc>
              <a:buNone/>
              <a:defRPr sz="2299"/>
            </a:lvl1pPr>
          </a:lstStyle>
          <a:p>
            <a:pPr lvl="0"/>
            <a:r>
              <a:rPr lang="nb-NO"/>
              <a:t>Rediger tekststiler i malen</a:t>
            </a:r>
          </a:p>
        </p:txBody>
      </p:sp>
      <p:sp>
        <p:nvSpPr>
          <p:cNvPr id="2" name="Plassholder for dato 1">
            <a:extLst>
              <a:ext uri="{FF2B5EF4-FFF2-40B4-BE49-F238E27FC236}">
                <a16:creationId xmlns:a16="http://schemas.microsoft.com/office/drawing/2014/main" id="{24134F90-CAE2-4572-81CB-B33544D0D3DF}"/>
              </a:ext>
            </a:extLst>
          </p:cNvPr>
          <p:cNvSpPr>
            <a:spLocks noGrp="1"/>
          </p:cNvSpPr>
          <p:nvPr>
            <p:ph type="dt" sz="half" idx="15"/>
          </p:nvPr>
        </p:nvSpPr>
        <p:spPr/>
        <p:txBody>
          <a:bodyPr/>
          <a:lstStyle/>
          <a:p>
            <a:endParaRPr lang="nn-NO" dirty="0"/>
          </a:p>
        </p:txBody>
      </p:sp>
      <p:sp>
        <p:nvSpPr>
          <p:cNvPr id="4" name="Plassholder for bunntekst 3">
            <a:extLst>
              <a:ext uri="{FF2B5EF4-FFF2-40B4-BE49-F238E27FC236}">
                <a16:creationId xmlns:a16="http://schemas.microsoft.com/office/drawing/2014/main" id="{615D4FCC-4A79-42D6-A8FB-074E2B7C6261}"/>
              </a:ext>
            </a:extLst>
          </p:cNvPr>
          <p:cNvSpPr>
            <a:spLocks noGrp="1"/>
          </p:cNvSpPr>
          <p:nvPr>
            <p:ph type="ftr" sz="quarter" idx="16"/>
          </p:nvPr>
        </p:nvSpPr>
        <p:spPr/>
        <p:txBody>
          <a:bodyPr/>
          <a:lstStyle/>
          <a:p>
            <a:r>
              <a:rPr lang="nn-NO"/>
              <a:t>Helsedirektoratet</a:t>
            </a:r>
            <a:endParaRPr lang="nn-NO" dirty="0"/>
          </a:p>
        </p:txBody>
      </p:sp>
      <p:sp>
        <p:nvSpPr>
          <p:cNvPr id="5" name="Plassholder for lysbildenummer 4">
            <a:extLst>
              <a:ext uri="{FF2B5EF4-FFF2-40B4-BE49-F238E27FC236}">
                <a16:creationId xmlns:a16="http://schemas.microsoft.com/office/drawing/2014/main" id="{A3B30940-D4FB-4C25-8135-6B06CA7C69F4}"/>
              </a:ext>
            </a:extLst>
          </p:cNvPr>
          <p:cNvSpPr>
            <a:spLocks noGrp="1"/>
          </p:cNvSpPr>
          <p:nvPr>
            <p:ph type="sldNum" sz="quarter" idx="17"/>
          </p:nvPr>
        </p:nvSpPr>
        <p:spPr/>
        <p:txBody>
          <a:bodyPr/>
          <a:lstStyle/>
          <a:p>
            <a:fld id="{1670A82E-6091-4B79-BDC9-9FEC8E0D8D32}" type="slidenum">
              <a:rPr lang="nn-NO" smtClean="0"/>
              <a:pPr/>
              <a:t>‹#›</a:t>
            </a:fld>
            <a:endParaRPr lang="nn-NO"/>
          </a:p>
        </p:txBody>
      </p:sp>
      <p:cxnSp>
        <p:nvCxnSpPr>
          <p:cNvPr id="7" name="Rett linje 6">
            <a:extLst>
              <a:ext uri="{FF2B5EF4-FFF2-40B4-BE49-F238E27FC236}">
                <a16:creationId xmlns:a16="http://schemas.microsoft.com/office/drawing/2014/main" id="{66F272F2-49BC-4138-B101-3654240FAEF3}"/>
              </a:ext>
            </a:extLst>
          </p:cNvPr>
          <p:cNvCxnSpPr/>
          <p:nvPr userDrawn="1"/>
        </p:nvCxnSpPr>
        <p:spPr>
          <a:xfrm>
            <a:off x="761256"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9C9F7C75-6683-453A-9D1D-2ADEB0C51336}"/>
              </a:ext>
            </a:extLst>
          </p:cNvPr>
          <p:cNvCxnSpPr/>
          <p:nvPr userDrawn="1"/>
        </p:nvCxnSpPr>
        <p:spPr>
          <a:xfrm>
            <a:off x="9146183"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B026ACA-3B63-455E-9059-5A3E0959017D}"/>
              </a:ext>
            </a:extLst>
          </p:cNvPr>
          <p:cNvCxnSpPr/>
          <p:nvPr userDrawn="1"/>
        </p:nvCxnSpPr>
        <p:spPr>
          <a:xfrm>
            <a:off x="3556232"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D119814D-25D9-4B69-A446-34776D6C5331}"/>
              </a:ext>
            </a:extLst>
          </p:cNvPr>
          <p:cNvCxnSpPr/>
          <p:nvPr userDrawn="1"/>
        </p:nvCxnSpPr>
        <p:spPr>
          <a:xfrm>
            <a:off x="6351207"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4" name="Plassholder for tekst 13">
            <a:extLst>
              <a:ext uri="{FF2B5EF4-FFF2-40B4-BE49-F238E27FC236}">
                <a16:creationId xmlns:a16="http://schemas.microsoft.com/office/drawing/2014/main" id="{29F073FD-AF78-46F7-8EE5-6EFB6F5BBBC8}"/>
              </a:ext>
            </a:extLst>
          </p:cNvPr>
          <p:cNvSpPr>
            <a:spLocks noGrp="1"/>
          </p:cNvSpPr>
          <p:nvPr>
            <p:ph type="body" sz="quarter" idx="18" hasCustomPrompt="1"/>
          </p:nvPr>
        </p:nvSpPr>
        <p:spPr>
          <a:xfrm>
            <a:off x="5343080" y="1827229"/>
            <a:ext cx="1512986" cy="1525588"/>
          </a:xfrm>
          <a:prstGeom prst="ellipse">
            <a:avLst/>
          </a:prstGeom>
          <a:solidFill>
            <a:schemeClr val="accent1"/>
          </a:solidFill>
        </p:spPr>
        <p:txBody>
          <a:bodyPr anchor="ctr">
            <a:noAutofit/>
          </a:bodyPr>
          <a:lstStyle>
            <a:lvl1pPr marL="0" indent="0" algn="ctr">
              <a:buNone/>
              <a:defRPr sz="2999" b="1">
                <a:solidFill>
                  <a:schemeClr val="bg1"/>
                </a:solidFill>
                <a:latin typeface="Lato" panose="020F0502020204030203" pitchFamily="34" charset="0"/>
              </a:defRPr>
            </a:lvl1pPr>
            <a:lvl2pPr>
              <a:defRPr sz="2999">
                <a:solidFill>
                  <a:schemeClr val="bg1"/>
                </a:solidFill>
                <a:latin typeface="Lato" panose="020F0502020204030203" pitchFamily="34" charset="0"/>
              </a:defRPr>
            </a:lvl2pPr>
            <a:lvl3pPr>
              <a:defRPr sz="2999">
                <a:solidFill>
                  <a:schemeClr val="bg1"/>
                </a:solidFill>
                <a:latin typeface="Lato" panose="020F0502020204030203" pitchFamily="34" charset="0"/>
              </a:defRPr>
            </a:lvl3pPr>
            <a:lvl4pPr>
              <a:defRPr sz="2999">
                <a:solidFill>
                  <a:schemeClr val="bg1"/>
                </a:solidFill>
                <a:latin typeface="Lato" panose="020F0502020204030203" pitchFamily="34" charset="0"/>
              </a:defRPr>
            </a:lvl4pPr>
            <a:lvl5pPr>
              <a:defRPr sz="2999">
                <a:solidFill>
                  <a:schemeClr val="bg1"/>
                </a:solidFill>
                <a:latin typeface="Lato" panose="020F0502020204030203" pitchFamily="34" charset="0"/>
              </a:defRPr>
            </a:lvl5pPr>
          </a:lstStyle>
          <a:p>
            <a:pPr lvl="0"/>
            <a:r>
              <a:rPr lang="nb-NO" dirty="0" err="1"/>
              <a:t>Xxxx</a:t>
            </a:r>
            <a:endParaRPr lang="nb-NO" dirty="0"/>
          </a:p>
        </p:txBody>
      </p:sp>
      <p:sp>
        <p:nvSpPr>
          <p:cNvPr id="21" name="Plassholder for tekst 8">
            <a:extLst>
              <a:ext uri="{FF2B5EF4-FFF2-40B4-BE49-F238E27FC236}">
                <a16:creationId xmlns:a16="http://schemas.microsoft.com/office/drawing/2014/main" id="{A067CB03-097D-41A1-B0BF-35404A7A32BF}"/>
              </a:ext>
            </a:extLst>
          </p:cNvPr>
          <p:cNvSpPr>
            <a:spLocks noGrp="1"/>
          </p:cNvSpPr>
          <p:nvPr>
            <p:ph type="body" sz="quarter" idx="19" hasCustomPrompt="1"/>
          </p:nvPr>
        </p:nvSpPr>
        <p:spPr>
          <a:xfrm>
            <a:off x="3803104" y="993502"/>
            <a:ext cx="4592936" cy="387708"/>
          </a:xfrm>
        </p:spPr>
        <p:txBody>
          <a:bodyPr wrap="square" anchor="b" anchorCtr="0">
            <a:spAutoFit/>
          </a:bodyPr>
          <a:lstStyle>
            <a:lvl1pPr marL="0" indent="0" algn="ctr">
              <a:lnSpc>
                <a:spcPct val="90000"/>
              </a:lnSpc>
              <a:buNone/>
              <a:defRPr sz="2799" b="1"/>
            </a:lvl1pPr>
          </a:lstStyle>
          <a:p>
            <a:pPr lvl="0"/>
            <a:r>
              <a:rPr lang="nb-NO" dirty="0"/>
              <a:t>Tittel</a:t>
            </a:r>
          </a:p>
        </p:txBody>
      </p:sp>
    </p:spTree>
    <p:extLst>
      <p:ext uri="{BB962C8B-B14F-4D97-AF65-F5344CB8AC3E}">
        <p14:creationId xmlns:p14="http://schemas.microsoft.com/office/powerpoint/2010/main" val="28423330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3002990"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826603"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828868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4329823" y="2275682"/>
            <a:ext cx="3451981"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Tree>
    <p:extLst>
      <p:ext uri="{BB962C8B-B14F-4D97-AF65-F5344CB8AC3E}">
        <p14:creationId xmlns:p14="http://schemas.microsoft.com/office/powerpoint/2010/main" val="1677468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sp>
        <p:nvSpPr>
          <p:cNvPr id="14" name="Plassholder for tekst 8">
            <a:extLst>
              <a:ext uri="{FF2B5EF4-FFF2-40B4-BE49-F238E27FC236}">
                <a16:creationId xmlns:a16="http://schemas.microsoft.com/office/drawing/2014/main" id="{AA5C412B-5F21-4B22-82D7-54E4FBD19B4C}"/>
              </a:ext>
            </a:extLst>
          </p:cNvPr>
          <p:cNvSpPr>
            <a:spLocks noGrp="1"/>
          </p:cNvSpPr>
          <p:nvPr>
            <p:ph type="body" sz="quarter" idx="11"/>
          </p:nvPr>
        </p:nvSpPr>
        <p:spPr>
          <a:xfrm>
            <a:off x="316728" y="2275682"/>
            <a:ext cx="3002990"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cxnSp>
        <p:nvCxnSpPr>
          <p:cNvPr id="18" name="Rett linje 17">
            <a:extLst>
              <a:ext uri="{FF2B5EF4-FFF2-40B4-BE49-F238E27FC236}">
                <a16:creationId xmlns:a16="http://schemas.microsoft.com/office/drawing/2014/main" id="{7A7207AD-56F2-4C93-8B6C-DDDFDA4167C0}"/>
              </a:ext>
            </a:extLst>
          </p:cNvPr>
          <p:cNvCxnSpPr/>
          <p:nvPr userDrawn="1"/>
        </p:nvCxnSpPr>
        <p:spPr>
          <a:xfrm>
            <a:off x="3826603"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2BCBA19-8465-44E2-9CE7-FDCB13A6980B}"/>
              </a:ext>
            </a:extLst>
          </p:cNvPr>
          <p:cNvCxnSpPr/>
          <p:nvPr userDrawn="1"/>
        </p:nvCxnSpPr>
        <p:spPr>
          <a:xfrm>
            <a:off x="828868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lassholder for tekst 8">
            <a:extLst>
              <a:ext uri="{FF2B5EF4-FFF2-40B4-BE49-F238E27FC236}">
                <a16:creationId xmlns:a16="http://schemas.microsoft.com/office/drawing/2014/main" id="{0169B0DB-742C-4375-B389-C2F0BE8B94B2}"/>
              </a:ext>
            </a:extLst>
          </p:cNvPr>
          <p:cNvSpPr>
            <a:spLocks noGrp="1"/>
          </p:cNvSpPr>
          <p:nvPr>
            <p:ph type="body" sz="quarter" idx="12"/>
          </p:nvPr>
        </p:nvSpPr>
        <p:spPr>
          <a:xfrm>
            <a:off x="4329823" y="2275682"/>
            <a:ext cx="3451981"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
        <p:nvSpPr>
          <p:cNvPr id="21" name="Plassholder for tekst 8">
            <a:extLst>
              <a:ext uri="{FF2B5EF4-FFF2-40B4-BE49-F238E27FC236}">
                <a16:creationId xmlns:a16="http://schemas.microsoft.com/office/drawing/2014/main" id="{3AB97FFC-F3E9-43A9-BE47-DCCC5FA379A3}"/>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Tree>
    <p:extLst>
      <p:ext uri="{BB962C8B-B14F-4D97-AF65-F5344CB8AC3E}">
        <p14:creationId xmlns:p14="http://schemas.microsoft.com/office/powerpoint/2010/main" val="6387592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i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256000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78" y="2275682"/>
            <a:ext cx="256000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38" y="2275682"/>
            <a:ext cx="256000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Tree>
    <p:extLst>
      <p:ext uri="{BB962C8B-B14F-4D97-AF65-F5344CB8AC3E}">
        <p14:creationId xmlns:p14="http://schemas.microsoft.com/office/powerpoint/2010/main" val="7489984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i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7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3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Tree>
    <p:extLst>
      <p:ext uri="{BB962C8B-B14F-4D97-AF65-F5344CB8AC3E}">
        <p14:creationId xmlns:p14="http://schemas.microsoft.com/office/powerpoint/2010/main" val="1441061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Logo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35184881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Logo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30640992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Logo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7" y="2802950"/>
            <a:ext cx="4734306" cy="618823"/>
          </a:xfrm>
          <a:prstGeom prst="rect">
            <a:avLst/>
          </a:prstGeom>
        </p:spPr>
      </p:pic>
    </p:spTree>
    <p:extLst>
      <p:ext uri="{BB962C8B-B14F-4D97-AF65-F5344CB8AC3E}">
        <p14:creationId xmlns:p14="http://schemas.microsoft.com/office/powerpoint/2010/main" val="41112572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Logo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33865428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Logo med nettside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3" name="Bilde 2">
            <a:extLst>
              <a:ext uri="{FF2B5EF4-FFF2-40B4-BE49-F238E27FC236}">
                <a16:creationId xmlns:a16="http://schemas.microsoft.com/office/drawing/2014/main" id="{C75B877F-AA1C-48A2-86EE-7F0E9A7BF8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0357" y="2410502"/>
            <a:ext cx="2231286" cy="1527051"/>
          </a:xfrm>
          <a:prstGeom prst="rect">
            <a:avLst/>
          </a:prstGeom>
        </p:spPr>
      </p:pic>
    </p:spTree>
    <p:extLst>
      <p:ext uri="{BB962C8B-B14F-4D97-AF65-F5344CB8AC3E}">
        <p14:creationId xmlns:p14="http://schemas.microsoft.com/office/powerpoint/2010/main" val="306359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apittel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rgbClr val="202020"/>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8" y="1011044"/>
            <a:ext cx="10663932" cy="1592743"/>
          </a:xfrm>
        </p:spPr>
        <p:txBody>
          <a:bodyPr>
            <a:normAutofit/>
          </a:bodyPr>
          <a:lstStyle>
            <a:lvl1pPr>
              <a:lnSpc>
                <a:spcPct val="90000"/>
              </a:lnSpc>
              <a:defRPr sz="5798">
                <a:solidFill>
                  <a:srgbClr val="202020"/>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9" y="2736346"/>
            <a:ext cx="1719327"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solidFill>
                <a:srgbClr val="202020"/>
              </a:solidFill>
            </a:endParaRPr>
          </a:p>
        </p:txBody>
      </p:sp>
    </p:spTree>
    <p:extLst>
      <p:ext uri="{BB962C8B-B14F-4D97-AF65-F5344CB8AC3E}">
        <p14:creationId xmlns:p14="http://schemas.microsoft.com/office/powerpoint/2010/main" val="33862601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God helse Gode liv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1" y="1584198"/>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3"/>
            <a:ext cx="7304746" cy="353943"/>
          </a:xfrm>
          <a:prstGeom prst="rect">
            <a:avLst/>
          </a:prstGeom>
          <a:noFill/>
        </p:spPr>
        <p:txBody>
          <a:bodyPr wrap="square" lIns="45717" tIns="22859" rIns="45717" bIns="22859" rtlCol="0">
            <a:spAutoFit/>
          </a:bodyPr>
          <a:lstStyle/>
          <a:p>
            <a:r>
              <a:rPr lang="nb-NO" sz="1999" u="sng">
                <a:solidFill>
                  <a:schemeClr val="bg1"/>
                </a:solidFill>
              </a:rPr>
              <a:t>helsedirektoratet.no</a:t>
            </a:r>
            <a:endParaRPr lang="nb-NO" sz="1999" u="sng" dirty="0">
              <a:solidFill>
                <a:schemeClr val="bg1"/>
              </a:solidFill>
            </a:endParaRPr>
          </a:p>
        </p:txBody>
      </p:sp>
    </p:spTree>
    <p:extLst>
      <p:ext uri="{BB962C8B-B14F-4D97-AF65-F5344CB8AC3E}">
        <p14:creationId xmlns:p14="http://schemas.microsoft.com/office/powerpoint/2010/main" val="31958397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God helse Gode liv (hvi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1" y="1584198"/>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3"/>
            <a:ext cx="7304746" cy="353943"/>
          </a:xfrm>
          <a:prstGeom prst="rect">
            <a:avLst/>
          </a:prstGeom>
          <a:noFill/>
        </p:spPr>
        <p:txBody>
          <a:bodyPr wrap="square" lIns="45717" tIns="22859" rIns="45717" bIns="22859" rtlCol="0">
            <a:spAutoFit/>
          </a:bodyPr>
          <a:lstStyle/>
          <a:p>
            <a:r>
              <a:rPr lang="nb-NO" sz="1999" u="sng" dirty="0">
                <a:solidFill>
                  <a:schemeClr val="dk2"/>
                </a:solidFill>
              </a:rPr>
              <a:t>helsedirektoratet.no</a:t>
            </a:r>
          </a:p>
        </p:txBody>
      </p:sp>
    </p:spTree>
    <p:extLst>
      <p:ext uri="{BB962C8B-B14F-4D97-AF65-F5344CB8AC3E}">
        <p14:creationId xmlns:p14="http://schemas.microsoft.com/office/powerpoint/2010/main" val="3576255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15217483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07F715D3-E6BB-4785-823B-66602214E222}" type="datetime1">
              <a:rPr lang="nb-NO" smtClean="0"/>
              <a:t>08.11.2019</a:t>
            </a:fld>
            <a:endParaRPr lang="nb-NO"/>
          </a:p>
        </p:txBody>
      </p:sp>
      <p:sp>
        <p:nvSpPr>
          <p:cNvPr id="5" name="Footer Placeholder 4"/>
          <p:cNvSpPr>
            <a:spLocks noGrp="1"/>
          </p:cNvSpPr>
          <p:nvPr>
            <p:ph type="ftr" sz="quarter" idx="11"/>
          </p:nvPr>
        </p:nvSpPr>
        <p:spPr/>
        <p:txBody>
          <a:bodyPr/>
          <a:lstStyle/>
          <a:p>
            <a:r>
              <a:rPr lang="nb-NO"/>
              <a:t>Svangerskapsdiabetesretningslinjen - møte Fylkesmannen i Hordaland</a:t>
            </a:r>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2736990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879B8A62-0833-43C0-8E31-5FAED9DA7D1E}" type="datetime1">
              <a:rPr lang="nb-NO" smtClean="0"/>
              <a:t>08.11.2019</a:t>
            </a:fld>
            <a:endParaRPr lang="nb-NO"/>
          </a:p>
        </p:txBody>
      </p:sp>
      <p:sp>
        <p:nvSpPr>
          <p:cNvPr id="5" name="Footer Placeholder 4"/>
          <p:cNvSpPr>
            <a:spLocks noGrp="1"/>
          </p:cNvSpPr>
          <p:nvPr>
            <p:ph type="ftr" sz="quarter" idx="11"/>
          </p:nvPr>
        </p:nvSpPr>
        <p:spPr/>
        <p:txBody>
          <a:bodyPr/>
          <a:lstStyle/>
          <a:p>
            <a:r>
              <a:rPr lang="nb-NO"/>
              <a:t>Svangerskapsdiabetesretningslinjen - møte Fylkesmannen i Hordaland</a:t>
            </a:r>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7626561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653343-C711-48E1-9B54-4BD9AB1E4F73}" type="datetime1">
              <a:rPr lang="nb-NO" smtClean="0"/>
              <a:t>08.11.2019</a:t>
            </a:fld>
            <a:endParaRPr lang="nb-NO"/>
          </a:p>
        </p:txBody>
      </p:sp>
      <p:sp>
        <p:nvSpPr>
          <p:cNvPr id="5" name="Footer Placeholder 4"/>
          <p:cNvSpPr>
            <a:spLocks noGrp="1"/>
          </p:cNvSpPr>
          <p:nvPr>
            <p:ph type="ftr" sz="quarter" idx="11"/>
          </p:nvPr>
        </p:nvSpPr>
        <p:spPr/>
        <p:txBody>
          <a:bodyPr/>
          <a:lstStyle/>
          <a:p>
            <a:r>
              <a:rPr lang="nb-NO"/>
              <a:t>Svangerskapsdiabetesretningslinjen - møte Fylkesmannen i Hordaland</a:t>
            </a:r>
          </a:p>
        </p:txBody>
      </p:sp>
      <p:sp>
        <p:nvSpPr>
          <p:cNvPr id="6" name="Slide Number Placeholder 5"/>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32365820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CE8290FA-C454-4BCD-A4FE-59F67BD3E197}" type="datetime1">
              <a:rPr lang="nb-NO" smtClean="0"/>
              <a:t>08.11.2019</a:t>
            </a:fld>
            <a:endParaRPr lang="nb-NO"/>
          </a:p>
        </p:txBody>
      </p:sp>
      <p:sp>
        <p:nvSpPr>
          <p:cNvPr id="6" name="Footer Placeholder 5"/>
          <p:cNvSpPr>
            <a:spLocks noGrp="1"/>
          </p:cNvSpPr>
          <p:nvPr>
            <p:ph type="ftr" sz="quarter" idx="11"/>
          </p:nvPr>
        </p:nvSpPr>
        <p:spPr/>
        <p:txBody>
          <a:bodyPr/>
          <a:lstStyle/>
          <a:p>
            <a:r>
              <a:rPr lang="nb-NO"/>
              <a:t>Svangerskapsdiabetesretningslinjen - møte Fylkesmannen i Hordaland</a:t>
            </a:r>
          </a:p>
        </p:txBody>
      </p:sp>
      <p:sp>
        <p:nvSpPr>
          <p:cNvPr id="7" name="Slide Number Placeholder 6"/>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29523226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5AF20D99-E39B-4272-893A-7A9F87C85431}" type="datetime1">
              <a:rPr lang="nb-NO" smtClean="0"/>
              <a:t>08.11.2019</a:t>
            </a:fld>
            <a:endParaRPr lang="nb-NO"/>
          </a:p>
        </p:txBody>
      </p:sp>
      <p:sp>
        <p:nvSpPr>
          <p:cNvPr id="8" name="Footer Placeholder 7"/>
          <p:cNvSpPr>
            <a:spLocks noGrp="1"/>
          </p:cNvSpPr>
          <p:nvPr>
            <p:ph type="ftr" sz="quarter" idx="11"/>
          </p:nvPr>
        </p:nvSpPr>
        <p:spPr/>
        <p:txBody>
          <a:bodyPr/>
          <a:lstStyle/>
          <a:p>
            <a:r>
              <a:rPr lang="nb-NO"/>
              <a:t>Svangerskapsdiabetesretningslinjen - møte Fylkesmannen i Hordaland</a:t>
            </a:r>
          </a:p>
        </p:txBody>
      </p:sp>
      <p:sp>
        <p:nvSpPr>
          <p:cNvPr id="9" name="Slide Number Placeholder 8"/>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5264622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E1D38B98-8729-44AE-ACFA-3ECE40C34D7B}" type="datetime1">
              <a:rPr lang="nb-NO" smtClean="0"/>
              <a:t>08.11.2019</a:t>
            </a:fld>
            <a:endParaRPr lang="nb-NO"/>
          </a:p>
        </p:txBody>
      </p:sp>
      <p:sp>
        <p:nvSpPr>
          <p:cNvPr id="4" name="Footer Placeholder 3"/>
          <p:cNvSpPr>
            <a:spLocks noGrp="1"/>
          </p:cNvSpPr>
          <p:nvPr>
            <p:ph type="ftr" sz="quarter" idx="11"/>
          </p:nvPr>
        </p:nvSpPr>
        <p:spPr/>
        <p:txBody>
          <a:bodyPr/>
          <a:lstStyle/>
          <a:p>
            <a:r>
              <a:rPr lang="nb-NO"/>
              <a:t>Svangerskapsdiabetesretningslinjen - møte Fylkesmannen i Hordaland</a:t>
            </a:r>
          </a:p>
        </p:txBody>
      </p:sp>
      <p:sp>
        <p:nvSpPr>
          <p:cNvPr id="5" name="Slide Number Placeholder 4"/>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4228419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BA0F1-B8BC-476E-B790-9A275120C80B}" type="datetime1">
              <a:rPr lang="nb-NO" smtClean="0"/>
              <a:t>08.11.2019</a:t>
            </a:fld>
            <a:endParaRPr lang="nb-NO"/>
          </a:p>
        </p:txBody>
      </p:sp>
      <p:sp>
        <p:nvSpPr>
          <p:cNvPr id="3" name="Footer Placeholder 2"/>
          <p:cNvSpPr>
            <a:spLocks noGrp="1"/>
          </p:cNvSpPr>
          <p:nvPr>
            <p:ph type="ftr" sz="quarter" idx="11"/>
          </p:nvPr>
        </p:nvSpPr>
        <p:spPr/>
        <p:txBody>
          <a:bodyPr/>
          <a:lstStyle/>
          <a:p>
            <a:r>
              <a:rPr lang="nb-NO"/>
              <a:t>Svangerskapsdiabetesretningslinjen - møte Fylkesmannen i Hordaland</a:t>
            </a:r>
          </a:p>
        </p:txBody>
      </p:sp>
      <p:sp>
        <p:nvSpPr>
          <p:cNvPr id="4" name="Slide Number Placeholder 3"/>
          <p:cNvSpPr>
            <a:spLocks noGrp="1"/>
          </p:cNvSpPr>
          <p:nvPr>
            <p:ph type="sldNum" sz="quarter" idx="12"/>
          </p:nvPr>
        </p:nvSpPr>
        <p:spPr/>
        <p:txBody>
          <a:bodyPr/>
          <a:lstStyle/>
          <a:p>
            <a:fld id="{DBE3467B-6256-4D01-8A77-D9879F7EEE7D}" type="slidenum">
              <a:rPr lang="nb-NO" smtClean="0"/>
              <a:t>‹#›</a:t>
            </a:fld>
            <a:endParaRPr lang="nb-NO"/>
          </a:p>
        </p:txBody>
      </p:sp>
    </p:spTree>
    <p:extLst>
      <p:ext uri="{BB962C8B-B14F-4D97-AF65-F5344CB8AC3E}">
        <p14:creationId xmlns:p14="http://schemas.microsoft.com/office/powerpoint/2010/main" val="387323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theme" Target="../theme/theme2.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41" Type="http://schemas.openxmlformats.org/officeDocument/2006/relationships/slideLayout" Target="../slideLayouts/slideLayout8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3.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image" Target="../media/image15.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theme" Target="../theme/theme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5.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6.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7.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5749669-6931-4C6E-B152-F25A1F213227}"/>
              </a:ext>
            </a:extLst>
          </p:cNvPr>
          <p:cNvSpPr>
            <a:spLocks noGrp="1"/>
          </p:cNvSpPr>
          <p:nvPr>
            <p:ph type="title"/>
          </p:nvPr>
        </p:nvSpPr>
        <p:spPr>
          <a:xfrm>
            <a:off x="761258" y="315917"/>
            <a:ext cx="10663932" cy="1157511"/>
          </a:xfrm>
          <a:prstGeom prst="rect">
            <a:avLst/>
          </a:prstGeom>
        </p:spPr>
        <p:txBody>
          <a:bodyPr vert="horz" wrap="square" lIns="0" tIns="0" rIns="0" bIns="0" rtlCol="0" anchor="b" anchorCtr="0">
            <a:normAutofit/>
          </a:bodyPr>
          <a:lstStyle/>
          <a:p>
            <a:r>
              <a:rPr lang="nb-NO" dirty="0"/>
              <a:t>Klikk for å redigere tittelstil</a:t>
            </a:r>
            <a:endParaRPr lang="nn-NO" dirty="0"/>
          </a:p>
        </p:txBody>
      </p:sp>
      <p:sp>
        <p:nvSpPr>
          <p:cNvPr id="3" name="Plassholder for tekst 2">
            <a:extLst>
              <a:ext uri="{FF2B5EF4-FFF2-40B4-BE49-F238E27FC236}">
                <a16:creationId xmlns:a16="http://schemas.microsoft.com/office/drawing/2014/main" id="{CFC510D1-D451-4A9F-8D9E-451907F8468A}"/>
              </a:ext>
            </a:extLst>
          </p:cNvPr>
          <p:cNvSpPr>
            <a:spLocks noGrp="1"/>
          </p:cNvSpPr>
          <p:nvPr>
            <p:ph type="body" idx="1"/>
          </p:nvPr>
        </p:nvSpPr>
        <p:spPr>
          <a:xfrm>
            <a:off x="761258" y="1917703"/>
            <a:ext cx="10663932" cy="4424107"/>
          </a:xfrm>
          <a:prstGeom prst="rect">
            <a:avLst/>
          </a:prstGeom>
        </p:spPr>
        <p:txBody>
          <a:bodyPr vert="horz" wrap="square"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4" name="Plassholder for dato 3">
            <a:extLst>
              <a:ext uri="{FF2B5EF4-FFF2-40B4-BE49-F238E27FC236}">
                <a16:creationId xmlns:a16="http://schemas.microsoft.com/office/drawing/2014/main" id="{51C366B4-B3AC-46B9-9CB1-13C84BBCF63C}"/>
              </a:ext>
            </a:extLst>
          </p:cNvPr>
          <p:cNvSpPr>
            <a:spLocks noGrp="1"/>
          </p:cNvSpPr>
          <p:nvPr>
            <p:ph type="dt" sz="half" idx="2"/>
          </p:nvPr>
        </p:nvSpPr>
        <p:spPr>
          <a:xfrm>
            <a:off x="5645915" y="6455692"/>
            <a:ext cx="900172" cy="107697"/>
          </a:xfrm>
          <a:prstGeom prst="rect">
            <a:avLst/>
          </a:prstGeom>
        </p:spPr>
        <p:txBody>
          <a:bodyPr vert="horz" lIns="0" tIns="0" rIns="0" bIns="0" rtlCol="0" anchor="ctr">
            <a:spAutoFit/>
          </a:bodyPr>
          <a:lstStyle>
            <a:lvl1pPr algn="ctr">
              <a:lnSpc>
                <a:spcPct val="100000"/>
              </a:lnSpc>
              <a:spcBef>
                <a:spcPts val="0"/>
              </a:spcBef>
              <a:defRPr sz="700">
                <a:solidFill>
                  <a:srgbClr val="202020"/>
                </a:solidFill>
              </a:defRPr>
            </a:lvl1pPr>
          </a:lstStyle>
          <a:p>
            <a:endParaRPr lang="nn-NO" dirty="0"/>
          </a:p>
        </p:txBody>
      </p:sp>
      <p:sp>
        <p:nvSpPr>
          <p:cNvPr id="5" name="Plassholder for bunntekst 4">
            <a:extLst>
              <a:ext uri="{FF2B5EF4-FFF2-40B4-BE49-F238E27FC236}">
                <a16:creationId xmlns:a16="http://schemas.microsoft.com/office/drawing/2014/main" id="{4085FB4B-C816-4D4C-8D18-CE3B83BED12B}"/>
              </a:ext>
            </a:extLst>
          </p:cNvPr>
          <p:cNvSpPr>
            <a:spLocks noGrp="1"/>
          </p:cNvSpPr>
          <p:nvPr>
            <p:ph type="ftr" sz="quarter" idx="3"/>
          </p:nvPr>
        </p:nvSpPr>
        <p:spPr>
          <a:xfrm>
            <a:off x="761258" y="6455692"/>
            <a:ext cx="900172" cy="107697"/>
          </a:xfrm>
          <a:prstGeom prst="rect">
            <a:avLst/>
          </a:prstGeom>
        </p:spPr>
        <p:txBody>
          <a:bodyPr vert="horz" lIns="0" tIns="0" rIns="0" bIns="0" rtlCol="0" anchor="ctr">
            <a:spAutoFit/>
          </a:bodyPr>
          <a:lstStyle>
            <a:lvl1pPr algn="l">
              <a:lnSpc>
                <a:spcPct val="100000"/>
              </a:lnSpc>
              <a:spcBef>
                <a:spcPts val="0"/>
              </a:spcBef>
              <a:defRPr sz="700">
                <a:solidFill>
                  <a:srgbClr val="202020"/>
                </a:solidFill>
              </a:defRPr>
            </a:lvl1pPr>
          </a:lstStyle>
          <a:p>
            <a:r>
              <a:rPr lang="nn-NO"/>
              <a:t>Helsedirektoratet</a:t>
            </a:r>
            <a:endParaRPr lang="nn-NO" dirty="0"/>
          </a:p>
        </p:txBody>
      </p:sp>
      <p:sp>
        <p:nvSpPr>
          <p:cNvPr id="6" name="Plassholder for lysbildenummer 5">
            <a:extLst>
              <a:ext uri="{FF2B5EF4-FFF2-40B4-BE49-F238E27FC236}">
                <a16:creationId xmlns:a16="http://schemas.microsoft.com/office/drawing/2014/main" id="{4D928A03-7079-441D-9969-C152566BEA11}"/>
              </a:ext>
            </a:extLst>
          </p:cNvPr>
          <p:cNvSpPr>
            <a:spLocks noGrp="1"/>
          </p:cNvSpPr>
          <p:nvPr>
            <p:ph type="sldNum" sz="quarter" idx="4"/>
          </p:nvPr>
        </p:nvSpPr>
        <p:spPr>
          <a:xfrm>
            <a:off x="10530574" y="6485069"/>
            <a:ext cx="900172" cy="107697"/>
          </a:xfrm>
          <a:prstGeom prst="rect">
            <a:avLst/>
          </a:prstGeom>
        </p:spPr>
        <p:txBody>
          <a:bodyPr vert="horz" lIns="0" tIns="0" rIns="0" bIns="0" rtlCol="0" anchor="ctr">
            <a:spAutoFit/>
          </a:bodyPr>
          <a:lstStyle>
            <a:lvl1pPr algn="r">
              <a:lnSpc>
                <a:spcPct val="100000"/>
              </a:lnSpc>
              <a:spcBef>
                <a:spcPts val="0"/>
              </a:spcBef>
              <a:defRPr sz="700">
                <a:solidFill>
                  <a:srgbClr val="202020"/>
                </a:solidFill>
              </a:defRPr>
            </a:lvl1pPr>
          </a:lstStyle>
          <a:p>
            <a:fld id="{1670A82E-6091-4B79-BDC9-9FEC8E0D8D32}" type="slidenum">
              <a:rPr lang="nn-NO" smtClean="0"/>
              <a:pPr/>
              <a:t>‹#›</a:t>
            </a:fld>
            <a:endParaRPr lang="nn-NO"/>
          </a:p>
        </p:txBody>
      </p:sp>
    </p:spTree>
    <p:extLst>
      <p:ext uri="{BB962C8B-B14F-4D97-AF65-F5344CB8AC3E}">
        <p14:creationId xmlns:p14="http://schemas.microsoft.com/office/powerpoint/2010/main" val="309446936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60" r:id="rId4"/>
    <p:sldLayoutId id="2147483662" r:id="rId5"/>
    <p:sldLayoutId id="2147483663" r:id="rId6"/>
    <p:sldLayoutId id="2147483677" r:id="rId7"/>
    <p:sldLayoutId id="2147483678" r:id="rId8"/>
    <p:sldLayoutId id="2147483679" r:id="rId9"/>
    <p:sldLayoutId id="2147483680" r:id="rId10"/>
    <p:sldLayoutId id="2147483650" r:id="rId11"/>
    <p:sldLayoutId id="2147483652" r:id="rId12"/>
    <p:sldLayoutId id="2147483674" r:id="rId13"/>
    <p:sldLayoutId id="2147483694" r:id="rId14"/>
    <p:sldLayoutId id="2147483654" r:id="rId15"/>
    <p:sldLayoutId id="2147483675" r:id="rId16"/>
    <p:sldLayoutId id="2147483676" r:id="rId17"/>
    <p:sldLayoutId id="2147483691" r:id="rId18"/>
    <p:sldLayoutId id="2147483668" r:id="rId19"/>
    <p:sldLayoutId id="2147483695" r:id="rId20"/>
    <p:sldLayoutId id="2147483696" r:id="rId21"/>
    <p:sldLayoutId id="2147483697" r:id="rId22"/>
    <p:sldLayoutId id="2147483698" r:id="rId23"/>
    <p:sldLayoutId id="2147483669" r:id="rId24"/>
    <p:sldLayoutId id="2147483699" r:id="rId25"/>
    <p:sldLayoutId id="2147483670" r:id="rId26"/>
    <p:sldLayoutId id="2147483671" r:id="rId27"/>
    <p:sldLayoutId id="2147483672" r:id="rId28"/>
    <p:sldLayoutId id="2147483673" r:id="rId29"/>
    <p:sldLayoutId id="2147483681" r:id="rId30"/>
    <p:sldLayoutId id="2147483682" r:id="rId31"/>
    <p:sldLayoutId id="2147483683" r:id="rId32"/>
    <p:sldLayoutId id="2147483651" r:id="rId33"/>
    <p:sldLayoutId id="2147483667" r:id="rId34"/>
    <p:sldLayoutId id="2147483692" r:id="rId35"/>
    <p:sldLayoutId id="2147483693" r:id="rId36"/>
    <p:sldLayoutId id="2147483665" r:id="rId37"/>
    <p:sldLayoutId id="2147483666" r:id="rId38"/>
    <p:sldLayoutId id="2147483684" r:id="rId39"/>
    <p:sldLayoutId id="2147483685" r:id="rId40"/>
    <p:sldLayoutId id="2147483686" r:id="rId41"/>
    <p:sldLayoutId id="2147483687" r:id="rId42"/>
    <p:sldLayoutId id="2147483688" r:id="rId43"/>
    <p:sldLayoutId id="2147483689" r:id="rId44"/>
    <p:sldLayoutId id="2147483690" r:id="rId45"/>
    <p:sldLayoutId id="2147483655" r:id="rId46"/>
  </p:sldLayoutIdLst>
  <p:hf hdr="0" dt="0"/>
  <p:txStyles>
    <p:titleStyle>
      <a:lvl1pPr algn="l" defTabSz="914263" rtl="0" eaLnBrk="1" latinLnBrk="0" hangingPunct="1">
        <a:lnSpc>
          <a:spcPct val="100000"/>
        </a:lnSpc>
        <a:spcBef>
          <a:spcPts val="0"/>
        </a:spcBef>
        <a:buNone/>
        <a:defRPr sz="3499" b="1" kern="1200">
          <a:solidFill>
            <a:srgbClr val="202020"/>
          </a:solidFill>
          <a:latin typeface="+mj-lt"/>
          <a:ea typeface="+mj-ea"/>
          <a:cs typeface="+mj-cs"/>
        </a:defRPr>
      </a:lvl1pPr>
    </p:titleStyle>
    <p:body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9" userDrawn="1">
          <p15:clr>
            <a:srgbClr val="F26B43"/>
          </p15:clr>
        </p15:guide>
        <p15:guide id="2" pos="8635" userDrawn="1">
          <p15:clr>
            <a:srgbClr val="F26B43"/>
          </p15:clr>
        </p15:guide>
        <p15:guide id="3" pos="959" userDrawn="1">
          <p15:clr>
            <a:srgbClr val="F26B43"/>
          </p15:clr>
        </p15:guide>
        <p15:guide id="4" pos="2882" userDrawn="1">
          <p15:clr>
            <a:srgbClr val="F26B43"/>
          </p15:clr>
        </p15:guide>
        <p15:guide id="5" pos="6712" userDrawn="1">
          <p15:clr>
            <a:srgbClr val="F26B43"/>
          </p15:clr>
        </p15:guide>
        <p15:guide id="6" pos="5750" userDrawn="1">
          <p15:clr>
            <a:srgbClr val="F26B43"/>
          </p15:clr>
        </p15:guide>
        <p15:guide id="7" pos="4790" userDrawn="1">
          <p15:clr>
            <a:srgbClr val="F26B43"/>
          </p15:clr>
        </p15:guide>
        <p15:guide id="8" pos="3844" userDrawn="1">
          <p15:clr>
            <a:srgbClr val="F26B43"/>
          </p15:clr>
        </p15:guide>
        <p15:guide id="9" pos="1919" userDrawn="1">
          <p15:clr>
            <a:srgbClr val="F26B43"/>
          </p15:clr>
        </p15:guide>
        <p15:guide id="10" pos="9597" userDrawn="1">
          <p15:clr>
            <a:srgbClr val="F26B43"/>
          </p15:clr>
        </p15:guide>
        <p15:guide id="11" pos="10580" userDrawn="1">
          <p15:clr>
            <a:srgbClr val="F26B43"/>
          </p15:clr>
        </p15:guide>
        <p15:guide id="12" pos="11519" userDrawn="1">
          <p15:clr>
            <a:srgbClr val="F26B43"/>
          </p15:clr>
        </p15:guide>
        <p15:guide id="13" pos="12467" userDrawn="1">
          <p15:clr>
            <a:srgbClr val="F26B43"/>
          </p15:clr>
        </p15:guide>
        <p15:guide id="14" pos="13427" userDrawn="1">
          <p15:clr>
            <a:srgbClr val="F26B43"/>
          </p15:clr>
        </p15:guide>
        <p15:guide id="15" pos="14954" userDrawn="1">
          <p15:clr>
            <a:srgbClr val="F26B43"/>
          </p15:clr>
        </p15:guide>
        <p15:guide id="16" orient="horz" pos="8238" userDrawn="1">
          <p15:clr>
            <a:srgbClr val="F26B43"/>
          </p15:clr>
        </p15:guide>
        <p15:guide id="17" pos="399" userDrawn="1">
          <p15:clr>
            <a:srgbClr val="F26B43"/>
          </p15:clr>
        </p15:guide>
        <p15:guide id="18" pos="7672" userDrawn="1">
          <p15:clr>
            <a:srgbClr val="F26B43"/>
          </p15:clr>
        </p15:guide>
        <p15:guide id="19" pos="143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5749669-6931-4C6E-B152-F25A1F213227}"/>
              </a:ext>
            </a:extLst>
          </p:cNvPr>
          <p:cNvSpPr>
            <a:spLocks noGrp="1"/>
          </p:cNvSpPr>
          <p:nvPr>
            <p:ph type="title"/>
          </p:nvPr>
        </p:nvSpPr>
        <p:spPr>
          <a:xfrm>
            <a:off x="761256" y="315913"/>
            <a:ext cx="10663932" cy="1157511"/>
          </a:xfrm>
          <a:prstGeom prst="rect">
            <a:avLst/>
          </a:prstGeom>
        </p:spPr>
        <p:txBody>
          <a:bodyPr vert="horz" wrap="square" lIns="0" tIns="0" rIns="0" bIns="0" rtlCol="0" anchor="b" anchorCtr="0">
            <a:normAutofit/>
          </a:bodyPr>
          <a:lstStyle/>
          <a:p>
            <a:r>
              <a:rPr lang="nb-NO" dirty="0"/>
              <a:t>Klikk for å redigere tittelstil</a:t>
            </a:r>
            <a:endParaRPr lang="nn-NO" dirty="0"/>
          </a:p>
        </p:txBody>
      </p:sp>
      <p:sp>
        <p:nvSpPr>
          <p:cNvPr id="3" name="Plassholder for tekst 2">
            <a:extLst>
              <a:ext uri="{FF2B5EF4-FFF2-40B4-BE49-F238E27FC236}">
                <a16:creationId xmlns:a16="http://schemas.microsoft.com/office/drawing/2014/main" id="{CFC510D1-D451-4A9F-8D9E-451907F8468A}"/>
              </a:ext>
            </a:extLst>
          </p:cNvPr>
          <p:cNvSpPr>
            <a:spLocks noGrp="1"/>
          </p:cNvSpPr>
          <p:nvPr>
            <p:ph type="body" idx="1"/>
          </p:nvPr>
        </p:nvSpPr>
        <p:spPr>
          <a:xfrm>
            <a:off x="761256" y="1917700"/>
            <a:ext cx="10663932" cy="4424107"/>
          </a:xfrm>
          <a:prstGeom prst="rect">
            <a:avLst/>
          </a:prstGeom>
        </p:spPr>
        <p:txBody>
          <a:bodyPr vert="horz" wrap="square"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4" name="Plassholder for dato 3">
            <a:extLst>
              <a:ext uri="{FF2B5EF4-FFF2-40B4-BE49-F238E27FC236}">
                <a16:creationId xmlns:a16="http://schemas.microsoft.com/office/drawing/2014/main" id="{51C366B4-B3AC-46B9-9CB1-13C84BBCF63C}"/>
              </a:ext>
            </a:extLst>
          </p:cNvPr>
          <p:cNvSpPr>
            <a:spLocks noGrp="1"/>
          </p:cNvSpPr>
          <p:nvPr>
            <p:ph type="dt" sz="half" idx="2"/>
          </p:nvPr>
        </p:nvSpPr>
        <p:spPr>
          <a:xfrm>
            <a:off x="5645914" y="6455688"/>
            <a:ext cx="900172" cy="107697"/>
          </a:xfrm>
          <a:prstGeom prst="rect">
            <a:avLst/>
          </a:prstGeom>
        </p:spPr>
        <p:txBody>
          <a:bodyPr vert="horz" lIns="0" tIns="0" rIns="0" bIns="0" rtlCol="0" anchor="ctr">
            <a:spAutoFit/>
          </a:bodyPr>
          <a:lstStyle>
            <a:lvl1pPr algn="ctr">
              <a:lnSpc>
                <a:spcPct val="100000"/>
              </a:lnSpc>
              <a:spcBef>
                <a:spcPts val="0"/>
              </a:spcBef>
              <a:defRPr sz="700">
                <a:solidFill>
                  <a:srgbClr val="202020"/>
                </a:solidFill>
              </a:defRPr>
            </a:lvl1pPr>
          </a:lstStyle>
          <a:p>
            <a:endParaRPr lang="nn-NO" dirty="0"/>
          </a:p>
        </p:txBody>
      </p:sp>
      <p:sp>
        <p:nvSpPr>
          <p:cNvPr id="5" name="Plassholder for bunntekst 4">
            <a:extLst>
              <a:ext uri="{FF2B5EF4-FFF2-40B4-BE49-F238E27FC236}">
                <a16:creationId xmlns:a16="http://schemas.microsoft.com/office/drawing/2014/main" id="{4085FB4B-C816-4D4C-8D18-CE3B83BED12B}"/>
              </a:ext>
            </a:extLst>
          </p:cNvPr>
          <p:cNvSpPr>
            <a:spLocks noGrp="1"/>
          </p:cNvSpPr>
          <p:nvPr>
            <p:ph type="ftr" sz="quarter" idx="3"/>
          </p:nvPr>
        </p:nvSpPr>
        <p:spPr>
          <a:xfrm>
            <a:off x="761256" y="6455688"/>
            <a:ext cx="900172" cy="107697"/>
          </a:xfrm>
          <a:prstGeom prst="rect">
            <a:avLst/>
          </a:prstGeom>
        </p:spPr>
        <p:txBody>
          <a:bodyPr vert="horz" lIns="0" tIns="0" rIns="0" bIns="0" rtlCol="0" anchor="ctr">
            <a:spAutoFit/>
          </a:bodyPr>
          <a:lstStyle>
            <a:lvl1pPr algn="l">
              <a:lnSpc>
                <a:spcPct val="100000"/>
              </a:lnSpc>
              <a:spcBef>
                <a:spcPts val="0"/>
              </a:spcBef>
              <a:defRPr sz="700">
                <a:solidFill>
                  <a:srgbClr val="202020"/>
                </a:solidFill>
              </a:defRPr>
            </a:lvl1pPr>
          </a:lstStyle>
          <a:p>
            <a:r>
              <a:rPr lang="nn-NO"/>
              <a:t>Helsedirektoratet</a:t>
            </a:r>
            <a:endParaRPr lang="nn-NO" dirty="0"/>
          </a:p>
        </p:txBody>
      </p:sp>
      <p:sp>
        <p:nvSpPr>
          <p:cNvPr id="6" name="Plassholder for lysbildenummer 5">
            <a:extLst>
              <a:ext uri="{FF2B5EF4-FFF2-40B4-BE49-F238E27FC236}">
                <a16:creationId xmlns:a16="http://schemas.microsoft.com/office/drawing/2014/main" id="{4D928A03-7079-441D-9969-C152566BEA11}"/>
              </a:ext>
            </a:extLst>
          </p:cNvPr>
          <p:cNvSpPr>
            <a:spLocks noGrp="1"/>
          </p:cNvSpPr>
          <p:nvPr>
            <p:ph type="sldNum" sz="quarter" idx="4"/>
          </p:nvPr>
        </p:nvSpPr>
        <p:spPr>
          <a:xfrm>
            <a:off x="10530572" y="6485065"/>
            <a:ext cx="900172" cy="107697"/>
          </a:xfrm>
          <a:prstGeom prst="rect">
            <a:avLst/>
          </a:prstGeom>
        </p:spPr>
        <p:txBody>
          <a:bodyPr vert="horz" lIns="0" tIns="0" rIns="0" bIns="0" rtlCol="0" anchor="ctr">
            <a:spAutoFit/>
          </a:bodyPr>
          <a:lstStyle>
            <a:lvl1pPr algn="r">
              <a:lnSpc>
                <a:spcPct val="100000"/>
              </a:lnSpc>
              <a:spcBef>
                <a:spcPts val="0"/>
              </a:spcBef>
              <a:defRPr sz="700">
                <a:solidFill>
                  <a:srgbClr val="202020"/>
                </a:solidFill>
              </a:defRPr>
            </a:lvl1pPr>
          </a:lstStyle>
          <a:p>
            <a:fld id="{1670A82E-6091-4B79-BDC9-9FEC8E0D8D32}" type="slidenum">
              <a:rPr lang="nn-NO" smtClean="0"/>
              <a:pPr/>
              <a:t>‹#›</a:t>
            </a:fld>
            <a:endParaRPr lang="nn-NO"/>
          </a:p>
        </p:txBody>
      </p:sp>
    </p:spTree>
    <p:extLst>
      <p:ext uri="{BB962C8B-B14F-4D97-AF65-F5344CB8AC3E}">
        <p14:creationId xmlns:p14="http://schemas.microsoft.com/office/powerpoint/2010/main" val="10063706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 id="2147483754" r:id="rId42"/>
    <p:sldLayoutId id="2147483755" r:id="rId43"/>
    <p:sldLayoutId id="2147483756" r:id="rId44"/>
    <p:sldLayoutId id="2147483757" r:id="rId45"/>
    <p:sldLayoutId id="2147483758" r:id="rId46"/>
  </p:sldLayoutIdLst>
  <p:hf hdr="0" dt="0"/>
  <p:txStyles>
    <p:titleStyle>
      <a:lvl1pPr algn="l" defTabSz="914263" rtl="0" eaLnBrk="1" latinLnBrk="0" hangingPunct="1">
        <a:lnSpc>
          <a:spcPct val="100000"/>
        </a:lnSpc>
        <a:spcBef>
          <a:spcPts val="0"/>
        </a:spcBef>
        <a:buNone/>
        <a:defRPr sz="3499" b="1" kern="1200">
          <a:solidFill>
            <a:srgbClr val="202020"/>
          </a:solidFill>
          <a:latin typeface="+mj-lt"/>
          <a:ea typeface="+mj-ea"/>
          <a:cs typeface="+mj-cs"/>
        </a:defRPr>
      </a:lvl1pPr>
    </p:titleStyle>
    <p:body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9">
          <p15:clr>
            <a:srgbClr val="F26B43"/>
          </p15:clr>
        </p15:guide>
        <p15:guide id="2" pos="8635">
          <p15:clr>
            <a:srgbClr val="F26B43"/>
          </p15:clr>
        </p15:guide>
        <p15:guide id="3" pos="959">
          <p15:clr>
            <a:srgbClr val="F26B43"/>
          </p15:clr>
        </p15:guide>
        <p15:guide id="4" pos="2882">
          <p15:clr>
            <a:srgbClr val="F26B43"/>
          </p15:clr>
        </p15:guide>
        <p15:guide id="5" pos="6712">
          <p15:clr>
            <a:srgbClr val="F26B43"/>
          </p15:clr>
        </p15:guide>
        <p15:guide id="6" pos="5750">
          <p15:clr>
            <a:srgbClr val="F26B43"/>
          </p15:clr>
        </p15:guide>
        <p15:guide id="7" pos="4790">
          <p15:clr>
            <a:srgbClr val="F26B43"/>
          </p15:clr>
        </p15:guide>
        <p15:guide id="8" pos="3844">
          <p15:clr>
            <a:srgbClr val="F26B43"/>
          </p15:clr>
        </p15:guide>
        <p15:guide id="9" pos="1919">
          <p15:clr>
            <a:srgbClr val="F26B43"/>
          </p15:clr>
        </p15:guide>
        <p15:guide id="10" pos="9597">
          <p15:clr>
            <a:srgbClr val="F26B43"/>
          </p15:clr>
        </p15:guide>
        <p15:guide id="11" pos="10580">
          <p15:clr>
            <a:srgbClr val="F26B43"/>
          </p15:clr>
        </p15:guide>
        <p15:guide id="12" pos="11519">
          <p15:clr>
            <a:srgbClr val="F26B43"/>
          </p15:clr>
        </p15:guide>
        <p15:guide id="13" pos="12467">
          <p15:clr>
            <a:srgbClr val="F26B43"/>
          </p15:clr>
        </p15:guide>
        <p15:guide id="14" pos="13427">
          <p15:clr>
            <a:srgbClr val="F26B43"/>
          </p15:clr>
        </p15:guide>
        <p15:guide id="15" pos="14954">
          <p15:clr>
            <a:srgbClr val="F26B43"/>
          </p15:clr>
        </p15:guide>
        <p15:guide id="16" orient="horz" pos="8238">
          <p15:clr>
            <a:srgbClr val="F26B43"/>
          </p15:clr>
        </p15:guide>
        <p15:guide id="17" pos="399">
          <p15:clr>
            <a:srgbClr val="F26B43"/>
          </p15:clr>
        </p15:guide>
        <p15:guide id="18" pos="7672">
          <p15:clr>
            <a:srgbClr val="F26B43"/>
          </p15:clr>
        </p15:guide>
        <p15:guide id="19" pos="1438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833CE-83B8-4548-89C5-C81294FD6A39}" type="datetime1">
              <a:rPr lang="nb-NO" smtClean="0"/>
              <a:t>08.11.2019</a:t>
            </a:fld>
            <a:endParaRPr lang="nb-NO"/>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Svangerskapsdiabetesretningslinjen - møte Fylkesmannen i Hordaland</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3467B-6256-4D01-8A77-D9879F7EEE7D}" type="slidenum">
              <a:rPr lang="nb-NO" smtClean="0"/>
              <a:t>‹#›</a:t>
            </a:fld>
            <a:endParaRPr lang="nb-NO"/>
          </a:p>
        </p:txBody>
      </p:sp>
    </p:spTree>
    <p:extLst>
      <p:ext uri="{BB962C8B-B14F-4D97-AF65-F5344CB8AC3E}">
        <p14:creationId xmlns:p14="http://schemas.microsoft.com/office/powerpoint/2010/main" val="404065716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4000" y="699543"/>
            <a:ext cx="10944000" cy="792077"/>
          </a:xfrm>
          <a:prstGeom prst="rect">
            <a:avLst/>
          </a:prstGeom>
        </p:spPr>
        <p:txBody>
          <a:bodyPr vert="horz" lIns="90000" tIns="46800" rIns="90000" bIns="46800" rtlCol="0" anchor="b" anchorCtr="0">
            <a:spAutoFit/>
          </a:bodyPr>
          <a:lstStyle/>
          <a:p>
            <a:r>
              <a:rPr lang="nb-NO" dirty="0"/>
              <a:t>Klikk for å redigere tittelstil</a:t>
            </a:r>
          </a:p>
        </p:txBody>
      </p:sp>
      <p:sp>
        <p:nvSpPr>
          <p:cNvPr id="3" name="Plassholder for tekst 2"/>
          <p:cNvSpPr>
            <a:spLocks noGrp="1"/>
          </p:cNvSpPr>
          <p:nvPr>
            <p:ph type="body" idx="1"/>
          </p:nvPr>
        </p:nvSpPr>
        <p:spPr>
          <a:xfrm>
            <a:off x="624000" y="1699201"/>
            <a:ext cx="10944000" cy="4525963"/>
          </a:xfrm>
          <a:prstGeom prst="rect">
            <a:avLst/>
          </a:prstGeom>
        </p:spPr>
        <p:txBody>
          <a:bodyPr vert="horz" lIns="90000" tIns="46800" rIns="90000" bIns="4680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3"/>
          <p:cNvSpPr>
            <a:spLocks noGrp="1"/>
          </p:cNvSpPr>
          <p:nvPr>
            <p:ph type="dt" sz="half" idx="2"/>
          </p:nvPr>
        </p:nvSpPr>
        <p:spPr>
          <a:xfrm>
            <a:off x="8976320" y="6657582"/>
            <a:ext cx="1440160" cy="144015"/>
          </a:xfrm>
          <a:prstGeom prst="rect">
            <a:avLst/>
          </a:prstGeom>
        </p:spPr>
        <p:txBody>
          <a:bodyPr anchor="ctr" anchorCtr="0"/>
          <a:lstStyle>
            <a:lvl1pPr>
              <a:defRPr sz="1067">
                <a:solidFill>
                  <a:srgbClr val="003244"/>
                </a:solidFill>
              </a:defRPr>
            </a:lvl1pPr>
          </a:lstStyle>
          <a:p>
            <a:fld id="{56392C6A-FD7E-41F5-B22F-90907E8464AE}" type="datetime1">
              <a:rPr lang="nb-NO" smtClean="0"/>
              <a:t>08.11.2019</a:t>
            </a:fld>
            <a:endParaRPr lang="nb-NO" dirty="0"/>
          </a:p>
        </p:txBody>
      </p:sp>
      <p:sp>
        <p:nvSpPr>
          <p:cNvPr id="8" name="Plassholder for bunntekst 4"/>
          <p:cNvSpPr>
            <a:spLocks noGrp="1"/>
          </p:cNvSpPr>
          <p:nvPr>
            <p:ph type="ftr" sz="quarter" idx="3"/>
          </p:nvPr>
        </p:nvSpPr>
        <p:spPr>
          <a:xfrm>
            <a:off x="8976320" y="6369550"/>
            <a:ext cx="2880320" cy="216023"/>
          </a:xfrm>
          <a:prstGeom prst="rect">
            <a:avLst/>
          </a:prstGeom>
        </p:spPr>
        <p:txBody>
          <a:bodyPr anchor="ctr" anchorCtr="0"/>
          <a:lstStyle>
            <a:lvl1pPr algn="l">
              <a:defRPr sz="1333" b="1">
                <a:solidFill>
                  <a:srgbClr val="039BAF"/>
                </a:solidFill>
              </a:defRPr>
            </a:lvl1pPr>
          </a:lstStyle>
          <a:p>
            <a:r>
              <a:rPr lang="nb-NO"/>
              <a:t>Svangerskapsdiabetesretningslinjen - møte Fylkesmannen i Hordaland</a:t>
            </a:r>
            <a:endParaRPr lang="nb-NO" dirty="0"/>
          </a:p>
        </p:txBody>
      </p:sp>
      <p:sp>
        <p:nvSpPr>
          <p:cNvPr id="9" name="Plassholder for lysbildenummer 5"/>
          <p:cNvSpPr>
            <a:spLocks noGrp="1"/>
          </p:cNvSpPr>
          <p:nvPr>
            <p:ph type="sldNum" sz="quarter" idx="4"/>
          </p:nvPr>
        </p:nvSpPr>
        <p:spPr>
          <a:xfrm>
            <a:off x="10512491" y="6657582"/>
            <a:ext cx="864096" cy="144015"/>
          </a:xfrm>
          <a:prstGeom prst="rect">
            <a:avLst/>
          </a:prstGeom>
        </p:spPr>
        <p:txBody>
          <a:bodyPr anchor="ctr" anchorCtr="0"/>
          <a:lstStyle>
            <a:lvl1pPr>
              <a:defRPr sz="1067">
                <a:solidFill>
                  <a:srgbClr val="003244"/>
                </a:solidFill>
              </a:defRPr>
            </a:lvl1pPr>
          </a:lstStyle>
          <a:p>
            <a:fld id="{CDA22134-EA94-4B2E-9154-EB8F13265450}" type="slidenum">
              <a:rPr lang="nb-NO" smtClean="0"/>
              <a:pPr/>
              <a:t>‹#›</a:t>
            </a:fld>
            <a:endParaRPr lang="nb-NO" dirty="0"/>
          </a:p>
        </p:txBody>
      </p:sp>
      <p:pic>
        <p:nvPicPr>
          <p:cNvPr id="10" name="Bilde 9"/>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354994" y="6525345"/>
            <a:ext cx="1435612" cy="195659"/>
          </a:xfrm>
          <a:prstGeom prst="rect">
            <a:avLst/>
          </a:prstGeom>
        </p:spPr>
      </p:pic>
      <p:cxnSp>
        <p:nvCxnSpPr>
          <p:cNvPr id="13" name="Rett linje 12"/>
          <p:cNvCxnSpPr/>
          <p:nvPr/>
        </p:nvCxnSpPr>
        <p:spPr>
          <a:xfrm>
            <a:off x="0" y="6323835"/>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15915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Lst>
  <p:hf sldNum="0" hdr="0" ftr="0"/>
  <p:txStyles>
    <p:titleStyle>
      <a:lvl1pPr algn="l" defTabSz="1219170" rtl="0" eaLnBrk="1" latinLnBrk="0" hangingPunct="1">
        <a:spcBef>
          <a:spcPct val="0"/>
        </a:spcBef>
        <a:buNone/>
        <a:defRPr sz="4533" kern="1200">
          <a:solidFill>
            <a:srgbClr val="003244"/>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3067" kern="1200">
          <a:solidFill>
            <a:srgbClr val="003244"/>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067" kern="1200">
          <a:solidFill>
            <a:srgbClr val="003244"/>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067" kern="1200">
          <a:solidFill>
            <a:srgbClr val="003244"/>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3067" kern="1200">
          <a:solidFill>
            <a:srgbClr val="003244"/>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3067" kern="1200">
          <a:solidFill>
            <a:srgbClr val="003244"/>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71E45-0E05-458C-AABE-676EC97E032B}" type="datetime1">
              <a:rPr lang="nb-NO" smtClean="0"/>
              <a:t>08.11.2019</a:t>
            </a:fld>
            <a:endParaRPr lang="nb-NO"/>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Nasjonal faglig retningslinje for svangerskapsdiabetes - NOKLUS-kurs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3467B-6256-4D01-8A77-D9879F7EEE7D}" type="slidenum">
              <a:rPr lang="nb-NO" smtClean="0"/>
              <a:t>‹#›</a:t>
            </a:fld>
            <a:endParaRPr lang="nb-NO"/>
          </a:p>
        </p:txBody>
      </p:sp>
    </p:spTree>
    <p:extLst>
      <p:ext uri="{BB962C8B-B14F-4D97-AF65-F5344CB8AC3E}">
        <p14:creationId xmlns:p14="http://schemas.microsoft.com/office/powerpoint/2010/main" val="97489851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sldNum="0" hdr="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951F7-7264-477A-992A-992417E1AB5D}" type="datetimeFigureOut">
              <a:rPr lang="nb-NO" smtClean="0"/>
              <a:t>08.11.2019</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39B03-FB6C-40EC-9868-F72526C5DC13}" type="slidenum">
              <a:rPr lang="nb-NO" smtClean="0"/>
              <a:t>‹#›</a:t>
            </a:fld>
            <a:endParaRPr lang="nb-NO"/>
          </a:p>
        </p:txBody>
      </p:sp>
    </p:spTree>
    <p:extLst>
      <p:ext uri="{BB962C8B-B14F-4D97-AF65-F5344CB8AC3E}">
        <p14:creationId xmlns:p14="http://schemas.microsoft.com/office/powerpoint/2010/main" val="151516534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EC6C7-D8BC-4B6F-ACA1-C55CF6F1D8B7}" type="datetimeFigureOut">
              <a:rPr lang="nb-NO" smtClean="0"/>
              <a:t>08.11.2019</a:t>
            </a:fld>
            <a:endParaRPr lang="nb-NO"/>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3467B-6256-4D01-8A77-D9879F7EEE7D}" type="slidenum">
              <a:rPr lang="nb-NO" smtClean="0"/>
              <a:t>‹#›</a:t>
            </a:fld>
            <a:endParaRPr lang="nb-NO"/>
          </a:p>
        </p:txBody>
      </p:sp>
    </p:spTree>
    <p:extLst>
      <p:ext uri="{BB962C8B-B14F-4D97-AF65-F5344CB8AC3E}">
        <p14:creationId xmlns:p14="http://schemas.microsoft.com/office/powerpoint/2010/main" val="118919506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34.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foyupdate.blogspot.com/2012/05/gestational-diabetes-my-story-and.html" TargetMode="Externa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99.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23.xml"/><Relationship Id="rId5" Type="http://schemas.openxmlformats.org/officeDocument/2006/relationships/comments" Target="../comments/comment1.xml"/><Relationship Id="rId4" Type="http://schemas.openxmlformats.org/officeDocument/2006/relationships/hyperlink" Target="https://www.ncbi.nlm.nih.gov/pubmed/2838426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5.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14.xml"/><Relationship Id="rId4" Type="http://schemas.openxmlformats.org/officeDocument/2006/relationships/image" Target="../media/image52.emf"/></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5.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45.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5.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45.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5.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145.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5.xml"/></Relationships>
</file>

<file path=ppt/slides/_rels/slide46.xml.rels><?xml version="1.0" encoding="UTF-8" standalone="yes"?>
<Relationships xmlns="http://schemas.openxmlformats.org/package/2006/relationships"><Relationship Id="rId3" Type="http://schemas.openxmlformats.org/officeDocument/2006/relationships/hyperlink" Target="https://www.helsedirektoratet.no/tema/diabetes" TargetMode="External"/><Relationship Id="rId2" Type="http://schemas.openxmlformats.org/officeDocument/2006/relationships/image" Target="../media/image61.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hyperlink" Target="https://www.diabetes.no/nettbutikk/helsepersonell/svangerskapsdiabetes-brosjyre/" TargetMode="External"/><Relationship Id="rId2" Type="http://schemas.openxmlformats.org/officeDocument/2006/relationships/image" Target="../media/image63.png"/><Relationship Id="rId1" Type="http://schemas.openxmlformats.org/officeDocument/2006/relationships/slideLayout" Target="../slideLayouts/slideLayout72.xml"/></Relationships>
</file>

<file path=ppt/slides/_rels/slide4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9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C6389F-5F58-4365-A0F2-D1B868B71721}"/>
              </a:ext>
            </a:extLst>
          </p:cNvPr>
          <p:cNvSpPr>
            <a:spLocks noGrp="1"/>
          </p:cNvSpPr>
          <p:nvPr>
            <p:ph type="ctrTitle"/>
          </p:nvPr>
        </p:nvSpPr>
        <p:spPr>
          <a:xfrm>
            <a:off x="761257" y="1531462"/>
            <a:ext cx="5707276" cy="1801524"/>
          </a:xfrm>
        </p:spPr>
        <p:txBody>
          <a:bodyPr>
            <a:normAutofit fontScale="90000"/>
          </a:bodyPr>
          <a:lstStyle/>
          <a:p>
            <a:r>
              <a:rPr lang="en-GB" sz="2700" dirty="0" err="1">
                <a:latin typeface="Calibri"/>
              </a:rPr>
              <a:t>Nasjonal</a:t>
            </a:r>
            <a:r>
              <a:rPr lang="en-GB" sz="2700" dirty="0">
                <a:latin typeface="Calibri"/>
              </a:rPr>
              <a:t> </a:t>
            </a:r>
            <a:r>
              <a:rPr lang="en-GB" sz="2700" dirty="0" err="1">
                <a:latin typeface="Calibri"/>
              </a:rPr>
              <a:t>faglig</a:t>
            </a:r>
            <a:r>
              <a:rPr lang="en-GB" sz="2700" dirty="0">
                <a:latin typeface="Calibri"/>
              </a:rPr>
              <a:t> </a:t>
            </a:r>
            <a:r>
              <a:rPr lang="en-GB" sz="2700" dirty="0" err="1">
                <a:latin typeface="Calibri"/>
              </a:rPr>
              <a:t>retningslinje</a:t>
            </a:r>
            <a:r>
              <a:rPr lang="en-GB" sz="2700" dirty="0">
                <a:latin typeface="Calibri"/>
              </a:rPr>
              <a:t> for  </a:t>
            </a:r>
            <a:r>
              <a:rPr lang="en-GB" sz="2700" dirty="0" err="1">
                <a:latin typeface="Calibri"/>
              </a:rPr>
              <a:t>svangerskapsdiabetes</a:t>
            </a:r>
            <a:r>
              <a:rPr lang="en-GB" sz="2700" dirty="0">
                <a:latin typeface="Calibri"/>
              </a:rPr>
              <a:t> </a:t>
            </a:r>
            <a:br>
              <a:rPr lang="en-GB" sz="2700" dirty="0">
                <a:latin typeface="Calibri"/>
              </a:rPr>
            </a:br>
            <a:br>
              <a:rPr lang="en-GB" sz="2700" dirty="0">
                <a:latin typeface="Calibri"/>
              </a:rPr>
            </a:br>
            <a:r>
              <a:rPr lang="en-GB" sz="2700" dirty="0" err="1">
                <a:solidFill>
                  <a:srgbClr val="92D050"/>
                </a:solidFill>
                <a:latin typeface="Calibri"/>
              </a:rPr>
              <a:t>Innhold</a:t>
            </a:r>
            <a:r>
              <a:rPr lang="en-GB" sz="2700" dirty="0">
                <a:solidFill>
                  <a:srgbClr val="92D050"/>
                </a:solidFill>
                <a:latin typeface="Calibri"/>
              </a:rPr>
              <a:t>, </a:t>
            </a:r>
            <a:r>
              <a:rPr lang="en-GB" sz="2700" dirty="0" err="1">
                <a:solidFill>
                  <a:srgbClr val="92D050"/>
                </a:solidFill>
                <a:latin typeface="Calibri"/>
              </a:rPr>
              <a:t>rasjonale</a:t>
            </a:r>
            <a:r>
              <a:rPr lang="en-GB" sz="2700" dirty="0">
                <a:solidFill>
                  <a:srgbClr val="92D050"/>
                </a:solidFill>
                <a:latin typeface="Calibri"/>
              </a:rPr>
              <a:t>, </a:t>
            </a:r>
            <a:r>
              <a:rPr lang="en-GB" sz="2700" dirty="0" err="1">
                <a:solidFill>
                  <a:srgbClr val="92D050"/>
                </a:solidFill>
                <a:latin typeface="Calibri"/>
              </a:rPr>
              <a:t>implementering</a:t>
            </a:r>
            <a:r>
              <a:rPr lang="en-GB" sz="2700" dirty="0">
                <a:solidFill>
                  <a:srgbClr val="92D050"/>
                </a:solidFill>
                <a:latin typeface="Calibri"/>
              </a:rPr>
              <a:t> </a:t>
            </a:r>
            <a:r>
              <a:rPr lang="en-GB" sz="2700" b="0" dirty="0" err="1">
                <a:solidFill>
                  <a:srgbClr val="92D050"/>
                </a:solidFill>
                <a:latin typeface="Calibri"/>
              </a:rPr>
              <a:t>og</a:t>
            </a:r>
            <a:r>
              <a:rPr lang="en-GB" sz="2700" b="0" dirty="0">
                <a:solidFill>
                  <a:srgbClr val="92D050"/>
                </a:solidFill>
                <a:latin typeface="Calibri"/>
              </a:rPr>
              <a:t> </a:t>
            </a:r>
            <a:r>
              <a:rPr lang="en-GB" sz="2700" b="0" u="sng" dirty="0" err="1">
                <a:solidFill>
                  <a:srgbClr val="92D050"/>
                </a:solidFill>
                <a:latin typeface="Calibri"/>
              </a:rPr>
              <a:t>mulig</a:t>
            </a:r>
            <a:r>
              <a:rPr lang="en-GB" sz="2700" b="0" dirty="0">
                <a:solidFill>
                  <a:srgbClr val="92D050"/>
                </a:solidFill>
                <a:latin typeface="Calibri"/>
              </a:rPr>
              <a:t> </a:t>
            </a:r>
            <a:r>
              <a:rPr lang="en-GB" sz="2700" b="0" dirty="0" err="1">
                <a:solidFill>
                  <a:srgbClr val="92D050"/>
                </a:solidFill>
                <a:latin typeface="Calibri"/>
              </a:rPr>
              <a:t>revisjon</a:t>
            </a:r>
            <a:r>
              <a:rPr lang="en-GB" sz="2700" b="0" dirty="0">
                <a:solidFill>
                  <a:srgbClr val="92D050"/>
                </a:solidFill>
                <a:latin typeface="Calibri"/>
              </a:rPr>
              <a:t> (</a:t>
            </a:r>
            <a:r>
              <a:rPr lang="en-GB" sz="2700" b="0" dirty="0" err="1">
                <a:solidFill>
                  <a:srgbClr val="92D050"/>
                </a:solidFill>
                <a:latin typeface="Calibri"/>
              </a:rPr>
              <a:t>av</a:t>
            </a:r>
            <a:r>
              <a:rPr lang="en-GB" sz="2700" b="0" dirty="0">
                <a:solidFill>
                  <a:srgbClr val="92D050"/>
                </a:solidFill>
                <a:latin typeface="Calibri"/>
              </a:rPr>
              <a:t> </a:t>
            </a:r>
            <a:r>
              <a:rPr lang="en-GB" sz="2700" b="0" dirty="0" err="1">
                <a:solidFill>
                  <a:srgbClr val="92D050"/>
                </a:solidFill>
                <a:latin typeface="Calibri"/>
              </a:rPr>
              <a:t>én</a:t>
            </a:r>
            <a:r>
              <a:rPr lang="en-GB" sz="2700" b="0" dirty="0">
                <a:solidFill>
                  <a:srgbClr val="92D050"/>
                </a:solidFill>
                <a:latin typeface="Calibri"/>
              </a:rPr>
              <a:t> </a:t>
            </a:r>
            <a:r>
              <a:rPr lang="en-GB" sz="2700" b="0" dirty="0" err="1">
                <a:solidFill>
                  <a:srgbClr val="92D050"/>
                </a:solidFill>
                <a:latin typeface="Calibri"/>
              </a:rPr>
              <a:t>anbefaling</a:t>
            </a:r>
            <a:r>
              <a:rPr lang="en-GB" sz="2700" b="0" dirty="0">
                <a:solidFill>
                  <a:srgbClr val="92D050"/>
                </a:solidFill>
                <a:latin typeface="Calibri"/>
              </a:rPr>
              <a:t>)?</a:t>
            </a:r>
            <a:br>
              <a:rPr lang="en-GB" sz="2700" dirty="0">
                <a:solidFill>
                  <a:srgbClr val="92D050"/>
                </a:solidFill>
                <a:latin typeface="Calibri"/>
              </a:rPr>
            </a:br>
            <a:br>
              <a:rPr lang="en-GB" sz="2000" dirty="0">
                <a:latin typeface="Calibri"/>
              </a:rPr>
            </a:br>
            <a:br>
              <a:rPr lang="en-GB" sz="2000" dirty="0">
                <a:latin typeface="Calibri"/>
              </a:rPr>
            </a:br>
            <a:endParaRPr lang="nb-NO" sz="2000" dirty="0"/>
          </a:p>
        </p:txBody>
      </p:sp>
      <p:sp>
        <p:nvSpPr>
          <p:cNvPr id="4" name="Plassholder for tekst 3">
            <a:extLst>
              <a:ext uri="{FF2B5EF4-FFF2-40B4-BE49-F238E27FC236}">
                <a16:creationId xmlns:a16="http://schemas.microsoft.com/office/drawing/2014/main" id="{728CB1C1-6706-4035-A432-5CFC321BC487}"/>
              </a:ext>
            </a:extLst>
          </p:cNvPr>
          <p:cNvSpPr>
            <a:spLocks noGrp="1"/>
          </p:cNvSpPr>
          <p:nvPr>
            <p:ph type="body" sz="quarter" idx="10"/>
          </p:nvPr>
        </p:nvSpPr>
        <p:spPr>
          <a:xfrm>
            <a:off x="644414" y="5913530"/>
            <a:ext cx="6178417" cy="563499"/>
          </a:xfrm>
        </p:spPr>
        <p:txBody>
          <a:bodyPr/>
          <a:lstStyle/>
          <a:p>
            <a:r>
              <a:rPr lang="nb-NO" sz="1600" dirty="0"/>
              <a:t>Ingvild Felling Meyer, lege/seniorrådgiver og prosjektleder diabetes </a:t>
            </a:r>
          </a:p>
          <a:p>
            <a:endParaRPr lang="nb-NO" dirty="0"/>
          </a:p>
        </p:txBody>
      </p:sp>
      <p:sp>
        <p:nvSpPr>
          <p:cNvPr id="6" name="Undertittel 5">
            <a:extLst>
              <a:ext uri="{FF2B5EF4-FFF2-40B4-BE49-F238E27FC236}">
                <a16:creationId xmlns:a16="http://schemas.microsoft.com/office/drawing/2014/main" id="{95818DD5-F69B-4FB0-B272-544A5DCB951D}"/>
              </a:ext>
            </a:extLst>
          </p:cNvPr>
          <p:cNvSpPr>
            <a:spLocks noGrp="1"/>
          </p:cNvSpPr>
          <p:nvPr>
            <p:ph type="subTitle" idx="1"/>
          </p:nvPr>
        </p:nvSpPr>
        <p:spPr>
          <a:xfrm>
            <a:off x="644414" y="4431834"/>
            <a:ext cx="6178417" cy="563499"/>
          </a:xfrm>
        </p:spPr>
        <p:txBody>
          <a:bodyPr>
            <a:noAutofit/>
          </a:bodyPr>
          <a:lstStyle/>
          <a:p>
            <a:r>
              <a:rPr lang="nb-NO" sz="2000" dirty="0"/>
              <a:t>Presentasjon Fagdag for jordmødre, Trondheim,</a:t>
            </a:r>
          </a:p>
          <a:p>
            <a:r>
              <a:rPr lang="nb-NO" sz="2000" dirty="0"/>
              <a:t>12. november  2019 </a:t>
            </a:r>
          </a:p>
        </p:txBody>
      </p:sp>
      <p:pic>
        <p:nvPicPr>
          <p:cNvPr id="8" name="Picture 2">
            <a:extLst>
              <a:ext uri="{FF2B5EF4-FFF2-40B4-BE49-F238E27FC236}">
                <a16:creationId xmlns:a16="http://schemas.microsoft.com/office/drawing/2014/main" id="{A49D7845-9F28-4B19-BB75-CA5B07FE2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99" y="1161320"/>
            <a:ext cx="3499485" cy="19645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Bilde 2">
            <a:extLst>
              <a:ext uri="{FF2B5EF4-FFF2-40B4-BE49-F238E27FC236}">
                <a16:creationId xmlns:a16="http://schemas.microsoft.com/office/drawing/2014/main" id="{109C1758-7E2C-4D28-802D-018759D249AC}"/>
              </a:ext>
            </a:extLst>
          </p:cNvPr>
          <p:cNvPicPr>
            <a:picLocks noChangeAspect="1"/>
          </p:cNvPicPr>
          <p:nvPr/>
        </p:nvPicPr>
        <p:blipFill>
          <a:blip r:embed="rId4"/>
          <a:stretch>
            <a:fillRect/>
          </a:stretch>
        </p:blipFill>
        <p:spPr>
          <a:xfrm>
            <a:off x="8068923" y="3250393"/>
            <a:ext cx="2341067" cy="21703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31938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450215"/>
          </a:xfrm>
        </p:spPr>
        <p:txBody>
          <a:bodyPr>
            <a:normAutofit fontScale="90000"/>
          </a:bodyPr>
          <a:lstStyle/>
          <a:p>
            <a:r>
              <a:rPr lang="nb-NO" dirty="0"/>
              <a:t>Andel av gravide med overvekt og fedme 2016</a:t>
            </a:r>
          </a:p>
        </p:txBody>
      </p:sp>
      <p:graphicFrame>
        <p:nvGraphicFramePr>
          <p:cNvPr id="4" name="Chart 3"/>
          <p:cNvGraphicFramePr>
            <a:graphicFrameLocks/>
          </p:cNvGraphicFramePr>
          <p:nvPr>
            <p:extLst>
              <p:ext uri="{D42A27DB-BD31-4B8C-83A1-F6EECF244321}">
                <p14:modId xmlns:p14="http://schemas.microsoft.com/office/powerpoint/2010/main" val="3445996399"/>
              </p:ext>
            </p:extLst>
          </p:nvPr>
        </p:nvGraphicFramePr>
        <p:xfrm>
          <a:off x="485299" y="857250"/>
          <a:ext cx="5486400" cy="4960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5618798" y="857250"/>
          <a:ext cx="589788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219075" y="5995600"/>
            <a:ext cx="700087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i="0" u="none" strike="noStrike" kern="1200" cap="none" spc="0" normalizeH="0" baseline="0" noProof="0" dirty="0" err="1">
                <a:ln>
                  <a:noFill/>
                </a:ln>
                <a:solidFill>
                  <a:srgbClr val="FF0000"/>
                </a:solidFill>
                <a:effectLst/>
                <a:uLnTx/>
                <a:uFillTx/>
                <a:latin typeface="Calibri" panose="020F0502020204030204"/>
                <a:ea typeface="+mn-ea"/>
                <a:cs typeface="+mn-cs"/>
              </a:rPr>
              <a:t>Sør-og</a:t>
            </a:r>
            <a:r>
              <a:rPr kumimoji="0" lang="nb-NO" sz="1800" i="0" u="none" strike="noStrike" kern="1200" cap="none" spc="0" normalizeH="0" baseline="0" noProof="0" dirty="0">
                <a:ln>
                  <a:noFill/>
                </a:ln>
                <a:solidFill>
                  <a:srgbClr val="FF0000"/>
                </a:solidFill>
                <a:effectLst/>
                <a:uLnTx/>
                <a:uFillTx/>
                <a:latin typeface="Calibri" panose="020F0502020204030204"/>
                <a:ea typeface="+mn-ea"/>
                <a:cs typeface="+mn-cs"/>
              </a:rPr>
              <a:t> Nord-Trøndelag – usikre 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0000"/>
                </a:solidFill>
                <a:effectLst/>
                <a:uLnTx/>
                <a:uFillTx/>
                <a:latin typeface="Calibri" panose="020F0502020204030204"/>
                <a:ea typeface="+mn-ea"/>
                <a:cs typeface="+mn-cs"/>
              </a:rPr>
              <a:t>Nordland, Troms, Rogaland,  Hordaland og Oppland &lt; 80% meldt</a:t>
            </a:r>
          </a:p>
        </p:txBody>
      </p:sp>
      <p:sp>
        <p:nvSpPr>
          <p:cNvPr id="7" name="TextBox 6"/>
          <p:cNvSpPr txBox="1"/>
          <p:nvPr/>
        </p:nvSpPr>
        <p:spPr>
          <a:xfrm>
            <a:off x="7134225" y="5817870"/>
            <a:ext cx="454201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0000"/>
                </a:solidFill>
                <a:effectLst/>
                <a:uLnTx/>
                <a:uFillTx/>
                <a:latin typeface="Calibri" panose="020F0502020204030204"/>
                <a:ea typeface="+mn-ea"/>
                <a:cs typeface="+mn-cs"/>
              </a:rPr>
              <a:t>Større forskjeller for fedme enn overvekt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0000"/>
                </a:solidFill>
                <a:effectLst/>
                <a:uLnTx/>
                <a:uFillTx/>
                <a:latin typeface="Calibri" panose="020F0502020204030204"/>
                <a:ea typeface="+mn-ea"/>
                <a:cs typeface="+mn-cs"/>
              </a:rPr>
              <a:t>Nord-Trøndelag, Nordland og Troms,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0000"/>
                </a:solidFill>
                <a:effectLst/>
                <a:uLnTx/>
                <a:uFillTx/>
                <a:latin typeface="Calibri" panose="020F0502020204030204"/>
                <a:ea typeface="+mn-ea"/>
                <a:cs typeface="+mn-cs"/>
              </a:rPr>
              <a:t>Hedmark og Oppland høyest – men usikre tall</a:t>
            </a:r>
          </a:p>
        </p:txBody>
      </p:sp>
    </p:spTree>
    <p:extLst>
      <p:ext uri="{BB962C8B-B14F-4D97-AF65-F5344CB8AC3E}">
        <p14:creationId xmlns:p14="http://schemas.microsoft.com/office/powerpoint/2010/main" val="350923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1451"/>
          </a:xfrm>
        </p:spPr>
        <p:txBody>
          <a:bodyPr>
            <a:noAutofit/>
          </a:bodyPr>
          <a:lstStyle/>
          <a:p>
            <a:r>
              <a:rPr lang="nb-NO" sz="2400" dirty="0"/>
              <a:t>Andel med fedme og overvekt (BMI</a:t>
            </a:r>
            <a:r>
              <a:rPr lang="en-US" sz="2400" dirty="0"/>
              <a:t>≥ 30) </a:t>
            </a:r>
            <a:r>
              <a:rPr lang="en-US" sz="2400" dirty="0" err="1"/>
              <a:t>og</a:t>
            </a:r>
            <a:r>
              <a:rPr lang="en-US" sz="2400" dirty="0"/>
              <a:t> </a:t>
            </a:r>
            <a:r>
              <a:rPr lang="en-US" sz="2400" dirty="0" err="1"/>
              <a:t>svangerskapsdiabetes</a:t>
            </a:r>
            <a:r>
              <a:rPr lang="en-US" sz="2400" dirty="0"/>
              <a:t> i 2016 </a:t>
            </a:r>
            <a:br>
              <a:rPr lang="en-US" sz="2400" dirty="0"/>
            </a:br>
            <a:endParaRPr lang="nb-NO" sz="2400" dirty="0"/>
          </a:p>
        </p:txBody>
      </p:sp>
      <p:graphicFrame>
        <p:nvGraphicFramePr>
          <p:cNvPr id="4" name="Chart 3"/>
          <p:cNvGraphicFramePr>
            <a:graphicFrameLocks/>
          </p:cNvGraphicFramePr>
          <p:nvPr>
            <p:extLst/>
          </p:nvPr>
        </p:nvGraphicFramePr>
        <p:xfrm>
          <a:off x="6402670" y="1130412"/>
          <a:ext cx="4078360" cy="5124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746538" y="1130412"/>
          <a:ext cx="4421470" cy="51244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484354" y="6410926"/>
            <a:ext cx="46764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FF0000"/>
                </a:solidFill>
                <a:effectLst/>
                <a:uLnTx/>
                <a:uFillTx/>
                <a:latin typeface="Calibri" panose="020F0502020204030204"/>
                <a:ea typeface="+mn-ea"/>
                <a:cs typeface="+mn-cs"/>
              </a:rPr>
              <a:t>Sjekk Sogn og Fjordane og Møre og Romsdal for BMI og SVD,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FF0000"/>
                </a:solidFill>
                <a:effectLst/>
                <a:uLnTx/>
                <a:uFillTx/>
                <a:latin typeface="Calibri" panose="020F0502020204030204"/>
                <a:ea typeface="+mn-ea"/>
                <a:cs typeface="+mn-cs"/>
              </a:rPr>
              <a:t>Samme BMI – svært forskjellig SVD</a:t>
            </a:r>
          </a:p>
        </p:txBody>
      </p:sp>
      <p:sp>
        <p:nvSpPr>
          <p:cNvPr id="9" name="TextBox 8"/>
          <p:cNvSpPr txBox="1"/>
          <p:nvPr/>
        </p:nvSpPr>
        <p:spPr>
          <a:xfrm>
            <a:off x="10536614" y="1284729"/>
            <a:ext cx="144898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prstClr val="black"/>
                </a:solidFill>
                <a:effectLst/>
                <a:uLnTx/>
                <a:uFillTx/>
                <a:latin typeface="Calibri" panose="020F0502020204030204"/>
                <a:ea typeface="+mn-ea"/>
                <a:cs typeface="+mn-cs"/>
              </a:rPr>
              <a:t>4 laveste: </a:t>
            </a: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(&lt; 4%)</a:t>
            </a:r>
            <a:b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Troms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Nord-S Trøndelag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Hedmark</a:t>
            </a:r>
          </a:p>
        </p:txBody>
      </p:sp>
      <p:sp>
        <p:nvSpPr>
          <p:cNvPr id="10" name="TextBox 9"/>
          <p:cNvSpPr txBox="1"/>
          <p:nvPr/>
        </p:nvSpPr>
        <p:spPr>
          <a:xfrm>
            <a:off x="10481030" y="2614430"/>
            <a:ext cx="228509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prstClr val="black"/>
                </a:solidFill>
                <a:effectLst/>
                <a:uLnTx/>
                <a:uFillTx/>
                <a:latin typeface="Calibri" panose="020F0502020204030204"/>
                <a:ea typeface="+mn-ea"/>
                <a:cs typeface="+mn-cs"/>
              </a:rPr>
              <a:t>4 høyeste: </a:t>
            </a: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(&gt; 6%)</a:t>
            </a:r>
            <a:b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b-NO" sz="1400" b="0" i="0" u="none" strike="noStrike" kern="1200" cap="none" spc="0" normalizeH="0" baseline="0" noProof="0" dirty="0" err="1">
                <a:ln>
                  <a:noFill/>
                </a:ln>
                <a:solidFill>
                  <a:prstClr val="black"/>
                </a:solidFill>
                <a:effectLst/>
                <a:uLnTx/>
                <a:uFillTx/>
                <a:latin typeface="Calibri" panose="020F0502020204030204"/>
                <a:ea typeface="+mn-ea"/>
                <a:cs typeface="+mn-cs"/>
              </a:rPr>
              <a:t>Sogn&amp;FJ</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Østfold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err="1">
                <a:ln>
                  <a:noFill/>
                </a:ln>
                <a:solidFill>
                  <a:prstClr val="black"/>
                </a:solidFill>
                <a:effectLst/>
                <a:uLnTx/>
                <a:uFillTx/>
                <a:latin typeface="Calibri" panose="020F0502020204030204"/>
                <a:ea typeface="+mn-ea"/>
                <a:cs typeface="+mn-cs"/>
              </a:rPr>
              <a:t>Aust-og</a:t>
            </a: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 Vest-Agder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Mangler flere fylker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med høy BMI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Rounded Rectangle 10"/>
          <p:cNvSpPr/>
          <p:nvPr/>
        </p:nvSpPr>
        <p:spPr>
          <a:xfrm>
            <a:off x="1847528" y="4653136"/>
            <a:ext cx="1008112"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1847528" y="5202909"/>
            <a:ext cx="1008112" cy="43204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1847528" y="3212976"/>
            <a:ext cx="1008112" cy="216024"/>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6168008" y="6300110"/>
            <a:ext cx="60239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err="1">
                <a:ln>
                  <a:noFill/>
                </a:ln>
                <a:solidFill>
                  <a:srgbClr val="FF0000"/>
                </a:solidFill>
                <a:effectLst/>
                <a:uLnTx/>
                <a:uFillTx/>
                <a:latin typeface="Calibri" panose="020F0502020204030204"/>
                <a:ea typeface="+mn-ea"/>
                <a:cs typeface="+mn-cs"/>
              </a:rPr>
              <a:t>Sanns</a:t>
            </a:r>
            <a:r>
              <a:rPr kumimoji="0" lang="nb-NO" sz="1800" b="1" i="0" u="none" strike="noStrike" kern="1200" cap="none" spc="0" normalizeH="0" baseline="0" noProof="0" dirty="0">
                <a:ln>
                  <a:noFill/>
                </a:ln>
                <a:solidFill>
                  <a:srgbClr val="FF0000"/>
                </a:solidFill>
                <a:effectLst/>
                <a:uLnTx/>
                <a:uFillTx/>
                <a:latin typeface="Calibri" panose="020F0502020204030204"/>
                <a:ea typeface="+mn-ea"/>
                <a:cs typeface="+mn-cs"/>
              </a:rPr>
              <a:t> underdiagnostikk/underrapportering  i de fleste fylker </a:t>
            </a:r>
          </a:p>
        </p:txBody>
      </p:sp>
      <p:sp>
        <p:nvSpPr>
          <p:cNvPr id="16" name="Rounded Rectangle 15"/>
          <p:cNvSpPr/>
          <p:nvPr/>
        </p:nvSpPr>
        <p:spPr>
          <a:xfrm>
            <a:off x="1847528" y="2455974"/>
            <a:ext cx="1008096" cy="4588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6"/>
          <p:cNvSpPr/>
          <p:nvPr/>
        </p:nvSpPr>
        <p:spPr>
          <a:xfrm>
            <a:off x="6347086" y="2483638"/>
            <a:ext cx="3749413" cy="4588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p:nvSpPr>
        <p:spPr>
          <a:xfrm>
            <a:off x="6402670" y="4653136"/>
            <a:ext cx="3847377"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2164081" y="742262"/>
            <a:ext cx="32651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Andel med BMI over 30</a:t>
            </a:r>
          </a:p>
        </p:txBody>
      </p:sp>
      <p:sp>
        <p:nvSpPr>
          <p:cNvPr id="19" name="Rounded Rectangle 18"/>
          <p:cNvSpPr/>
          <p:nvPr/>
        </p:nvSpPr>
        <p:spPr>
          <a:xfrm>
            <a:off x="6402670" y="5130432"/>
            <a:ext cx="3931955" cy="50452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6517006" y="738456"/>
            <a:ext cx="32651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Andel med svangerskapsdiabetes</a:t>
            </a:r>
          </a:p>
        </p:txBody>
      </p:sp>
    </p:spTree>
    <p:extLst>
      <p:ext uri="{BB962C8B-B14F-4D97-AF65-F5344CB8AC3E}">
        <p14:creationId xmlns:p14="http://schemas.microsoft.com/office/powerpoint/2010/main" val="182119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4FB3A1-F5FA-4F5A-A81C-D10072F0306C}"/>
              </a:ext>
            </a:extLst>
          </p:cNvPr>
          <p:cNvSpPr>
            <a:spLocks noGrp="1"/>
          </p:cNvSpPr>
          <p:nvPr>
            <p:ph type="title"/>
          </p:nvPr>
        </p:nvSpPr>
        <p:spPr>
          <a:xfrm>
            <a:off x="761257" y="498764"/>
            <a:ext cx="2791067" cy="1816924"/>
          </a:xfrm>
        </p:spPr>
        <p:txBody>
          <a:bodyPr>
            <a:normAutofit fontScale="90000"/>
          </a:bodyPr>
          <a:lstStyle/>
          <a:p>
            <a:r>
              <a:rPr lang="nb-NO" dirty="0"/>
              <a:t>Bakgrunn II:</a:t>
            </a:r>
            <a:br>
              <a:rPr lang="nb-NO" dirty="0"/>
            </a:br>
            <a:br>
              <a:rPr lang="nb-NO" dirty="0"/>
            </a:br>
            <a:r>
              <a:rPr lang="nb-NO" dirty="0">
                <a:solidFill>
                  <a:srgbClr val="FFFF00"/>
                </a:solidFill>
              </a:rPr>
              <a:t>Kliniske konsekvenser av SVD</a:t>
            </a:r>
            <a:br>
              <a:rPr lang="nb-NO" dirty="0">
                <a:solidFill>
                  <a:srgbClr val="FFFF00"/>
                </a:solidFill>
              </a:rPr>
            </a:br>
            <a:endParaRPr lang="nb-NO" dirty="0">
              <a:solidFill>
                <a:srgbClr val="FFFF00"/>
              </a:solidFill>
            </a:endParaRPr>
          </a:p>
        </p:txBody>
      </p:sp>
      <p:sp>
        <p:nvSpPr>
          <p:cNvPr id="3" name="Plassholder for tekst 2">
            <a:extLst>
              <a:ext uri="{FF2B5EF4-FFF2-40B4-BE49-F238E27FC236}">
                <a16:creationId xmlns:a16="http://schemas.microsoft.com/office/drawing/2014/main" id="{6E5E29C8-7FC9-473D-822C-D5FD2CD09AB6}"/>
              </a:ext>
            </a:extLst>
          </p:cNvPr>
          <p:cNvSpPr>
            <a:spLocks noGrp="1"/>
          </p:cNvSpPr>
          <p:nvPr>
            <p:ph type="body" sz="quarter" idx="14"/>
          </p:nvPr>
        </p:nvSpPr>
        <p:spPr>
          <a:xfrm>
            <a:off x="761257" y="2741143"/>
            <a:ext cx="2791067" cy="3799357"/>
          </a:xfrm>
        </p:spPr>
        <p:txBody>
          <a:bodyPr/>
          <a:lstStyle/>
          <a:p>
            <a:endParaRPr lang="nb-NO" dirty="0"/>
          </a:p>
          <a:p>
            <a:endParaRPr lang="nb-NO" dirty="0"/>
          </a:p>
          <a:p>
            <a:r>
              <a:rPr lang="nb-NO" dirty="0"/>
              <a:t>Data fra MFR 2016</a:t>
            </a:r>
          </a:p>
          <a:p>
            <a:endParaRPr lang="nb-NO" dirty="0"/>
          </a:p>
          <a:p>
            <a:endParaRPr lang="nb-NO" dirty="0"/>
          </a:p>
        </p:txBody>
      </p:sp>
      <p:pic>
        <p:nvPicPr>
          <p:cNvPr id="5" name="Plassholder for innhold 4">
            <a:extLst>
              <a:ext uri="{FF2B5EF4-FFF2-40B4-BE49-F238E27FC236}">
                <a16:creationId xmlns:a16="http://schemas.microsoft.com/office/drawing/2014/main" id="{4C38D5E7-A735-42BE-B205-9AC883674C5F}"/>
              </a:ext>
            </a:extLst>
          </p:cNvPr>
          <p:cNvPicPr>
            <a:picLocks noGrp="1" noChangeAspect="1"/>
          </p:cNvPicPr>
          <p:nvPr>
            <p:ph idx="1"/>
          </p:nvPr>
        </p:nvPicPr>
        <p:blipFill>
          <a:blip r:embed="rId2"/>
          <a:stretch>
            <a:fillRect/>
          </a:stretch>
        </p:blipFill>
        <p:spPr>
          <a:xfrm>
            <a:off x="4040669" y="84968"/>
            <a:ext cx="4189534" cy="3843251"/>
          </a:xfrm>
          <a:prstGeom prst="rect">
            <a:avLst/>
          </a:prstGeom>
        </p:spPr>
      </p:pic>
      <p:pic>
        <p:nvPicPr>
          <p:cNvPr id="6" name="Bilde 5">
            <a:extLst>
              <a:ext uri="{FF2B5EF4-FFF2-40B4-BE49-F238E27FC236}">
                <a16:creationId xmlns:a16="http://schemas.microsoft.com/office/drawing/2014/main" id="{4A068092-C87A-4007-ACC1-EE36083D057A}"/>
              </a:ext>
            </a:extLst>
          </p:cNvPr>
          <p:cNvPicPr>
            <a:picLocks noChangeAspect="1"/>
          </p:cNvPicPr>
          <p:nvPr/>
        </p:nvPicPr>
        <p:blipFill>
          <a:blip r:embed="rId3"/>
          <a:stretch>
            <a:fillRect/>
          </a:stretch>
        </p:blipFill>
        <p:spPr>
          <a:xfrm>
            <a:off x="7977325" y="2832173"/>
            <a:ext cx="3980058" cy="3799356"/>
          </a:xfrm>
          <a:prstGeom prst="rect">
            <a:avLst/>
          </a:prstGeom>
        </p:spPr>
      </p:pic>
      <p:pic>
        <p:nvPicPr>
          <p:cNvPr id="7" name="Bilde 6">
            <a:extLst>
              <a:ext uri="{FF2B5EF4-FFF2-40B4-BE49-F238E27FC236}">
                <a16:creationId xmlns:a16="http://schemas.microsoft.com/office/drawing/2014/main" id="{3A19A125-F698-42A0-A3FA-E190DA9A4BA5}"/>
              </a:ext>
            </a:extLst>
          </p:cNvPr>
          <p:cNvPicPr>
            <a:picLocks noChangeAspect="1"/>
          </p:cNvPicPr>
          <p:nvPr/>
        </p:nvPicPr>
        <p:blipFill>
          <a:blip r:embed="rId4"/>
          <a:stretch>
            <a:fillRect/>
          </a:stretch>
        </p:blipFill>
        <p:spPr>
          <a:xfrm>
            <a:off x="8972221" y="498764"/>
            <a:ext cx="2322777" cy="749873"/>
          </a:xfrm>
          <a:prstGeom prst="rect">
            <a:avLst/>
          </a:prstGeom>
        </p:spPr>
      </p:pic>
    </p:spTree>
    <p:extLst>
      <p:ext uri="{BB962C8B-B14F-4D97-AF65-F5344CB8AC3E}">
        <p14:creationId xmlns:p14="http://schemas.microsoft.com/office/powerpoint/2010/main" val="175287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4954E5-F375-4FD0-81E0-1294CFA9B90B}"/>
              </a:ext>
            </a:extLst>
          </p:cNvPr>
          <p:cNvSpPr>
            <a:spLocks noGrp="1"/>
          </p:cNvSpPr>
          <p:nvPr>
            <p:ph type="title"/>
          </p:nvPr>
        </p:nvSpPr>
        <p:spPr>
          <a:xfrm>
            <a:off x="761257" y="315917"/>
            <a:ext cx="5122403" cy="971707"/>
          </a:xfrm>
        </p:spPr>
        <p:txBody>
          <a:bodyPr>
            <a:normAutofit/>
          </a:bodyPr>
          <a:lstStyle/>
          <a:p>
            <a:r>
              <a:rPr lang="nb-NO" sz="3200" dirty="0">
                <a:latin typeface="Calibri" panose="020F0502020204030204" pitchFamily="34" charset="0"/>
                <a:cs typeface="Calibri" panose="020F0502020204030204" pitchFamily="34" charset="0"/>
              </a:rPr>
              <a:t>Risiko for utfall ved SVD</a:t>
            </a:r>
          </a:p>
        </p:txBody>
      </p:sp>
      <p:sp>
        <p:nvSpPr>
          <p:cNvPr id="3" name="Plassholder for bunntekst 2">
            <a:extLst>
              <a:ext uri="{FF2B5EF4-FFF2-40B4-BE49-F238E27FC236}">
                <a16:creationId xmlns:a16="http://schemas.microsoft.com/office/drawing/2014/main" id="{AAF0711C-BF6B-468D-A746-A1DFE2B1F0C3}"/>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CCC428DA-F7AB-4EAE-A2E7-57E2DF88A61D}"/>
              </a:ext>
            </a:extLst>
          </p:cNvPr>
          <p:cNvSpPr>
            <a:spLocks noGrp="1"/>
          </p:cNvSpPr>
          <p:nvPr>
            <p:ph type="sldNum" sz="quarter" idx="12"/>
          </p:nvPr>
        </p:nvSpPr>
        <p:spPr/>
        <p:txBody>
          <a:bodyPr/>
          <a:lstStyle/>
          <a:p>
            <a:fld id="{1670A82E-6091-4B79-BDC9-9FEC8E0D8D32}" type="slidenum">
              <a:rPr lang="nn-NO" smtClean="0"/>
              <a:t>13</a:t>
            </a:fld>
            <a:endParaRPr lang="nn-NO"/>
          </a:p>
        </p:txBody>
      </p:sp>
      <p:sp>
        <p:nvSpPr>
          <p:cNvPr id="5" name="Plassholder for innhold 4">
            <a:extLst>
              <a:ext uri="{FF2B5EF4-FFF2-40B4-BE49-F238E27FC236}">
                <a16:creationId xmlns:a16="http://schemas.microsoft.com/office/drawing/2014/main" id="{AA13AE7E-254A-459E-B376-D3DC09D19B12}"/>
              </a:ext>
            </a:extLst>
          </p:cNvPr>
          <p:cNvSpPr>
            <a:spLocks noGrp="1"/>
          </p:cNvSpPr>
          <p:nvPr>
            <p:ph idx="1"/>
          </p:nvPr>
        </p:nvSpPr>
        <p:spPr>
          <a:xfrm>
            <a:off x="761257" y="1707503"/>
            <a:ext cx="5122403" cy="4634308"/>
          </a:xfrm>
        </p:spPr>
        <p:txBody>
          <a:bodyPr>
            <a:normAutofit fontScale="85000" lnSpcReduction="20000"/>
          </a:bodyPr>
          <a:lstStyle/>
          <a:p>
            <a:pPr marL="0" lvl="0" indent="0" defTabSz="914400">
              <a:spcBef>
                <a:spcPct val="20000"/>
              </a:spcBef>
              <a:buNone/>
              <a:defRPr/>
            </a:pPr>
            <a:r>
              <a:rPr lang="nb-NO" sz="2400" b="1" dirty="0">
                <a:solidFill>
                  <a:prstClr val="black"/>
                </a:solidFill>
                <a:latin typeface="Calibri"/>
              </a:rPr>
              <a:t>Mor – på kort sikt: </a:t>
            </a:r>
            <a:r>
              <a:rPr lang="nb-NO" sz="2400" dirty="0">
                <a:solidFill>
                  <a:prstClr val="black"/>
                </a:solidFill>
                <a:latin typeface="Calibri"/>
              </a:rPr>
              <a:t>Preeklampsi/hypertensjon, komplisert fødsel inkludert fastsittende skuldre</a:t>
            </a:r>
          </a:p>
          <a:p>
            <a:pPr marL="0" lvl="0" indent="0" defTabSz="914400">
              <a:spcBef>
                <a:spcPct val="20000"/>
              </a:spcBef>
              <a:buNone/>
              <a:defRPr/>
            </a:pPr>
            <a:r>
              <a:rPr lang="nb-NO" sz="2400" b="1" dirty="0">
                <a:solidFill>
                  <a:prstClr val="black"/>
                </a:solidFill>
                <a:highlight>
                  <a:srgbClr val="FFFF00"/>
                </a:highlight>
                <a:latin typeface="Calibri"/>
              </a:rPr>
              <a:t>Mor – på lang sikt: </a:t>
            </a:r>
            <a:r>
              <a:rPr lang="nb-NO" sz="2400" dirty="0">
                <a:solidFill>
                  <a:prstClr val="black"/>
                </a:solidFill>
                <a:highlight>
                  <a:srgbClr val="FFFF00"/>
                </a:highlight>
                <a:latin typeface="Calibri"/>
              </a:rPr>
              <a:t>diabetes type 2 (</a:t>
            </a:r>
            <a:r>
              <a:rPr lang="nb-NO" sz="2400" dirty="0">
                <a:solidFill>
                  <a:srgbClr val="FF0000"/>
                </a:solidFill>
                <a:highlight>
                  <a:srgbClr val="FFFF00"/>
                </a:highlight>
                <a:latin typeface="Calibri"/>
              </a:rPr>
              <a:t>RR 7</a:t>
            </a:r>
            <a:r>
              <a:rPr lang="nb-NO" sz="2400" dirty="0">
                <a:solidFill>
                  <a:prstClr val="black"/>
                </a:solidFill>
                <a:highlight>
                  <a:srgbClr val="FFFF00"/>
                </a:highlight>
                <a:latin typeface="Calibri"/>
              </a:rPr>
              <a:t>)* </a:t>
            </a:r>
            <a:r>
              <a:rPr lang="nb-NO" sz="2400" dirty="0">
                <a:solidFill>
                  <a:prstClr val="black"/>
                </a:solidFill>
                <a:latin typeface="Calibri"/>
              </a:rPr>
              <a:t>og hjerte- og karsykdom (70% økt risiko)</a:t>
            </a:r>
          </a:p>
          <a:p>
            <a:pPr marL="0" lvl="0" indent="0" defTabSz="914400">
              <a:spcBef>
                <a:spcPct val="20000"/>
              </a:spcBef>
              <a:buNone/>
              <a:defRPr/>
            </a:pPr>
            <a:r>
              <a:rPr lang="nb-NO" sz="2400" b="1" dirty="0">
                <a:solidFill>
                  <a:prstClr val="black"/>
                </a:solidFill>
                <a:latin typeface="Calibri"/>
              </a:rPr>
              <a:t>Barnet – på kort sikt: </a:t>
            </a:r>
            <a:r>
              <a:rPr lang="nb-NO" sz="2400" dirty="0">
                <a:solidFill>
                  <a:prstClr val="black"/>
                </a:solidFill>
                <a:latin typeface="Calibri"/>
              </a:rPr>
              <a:t>LGA, makrosomi (OR: 1,7), vanskelig forløsning, dødfødsel, </a:t>
            </a:r>
          </a:p>
          <a:p>
            <a:pPr marL="0" lvl="0" indent="0" defTabSz="914400">
              <a:spcBef>
                <a:spcPct val="20000"/>
              </a:spcBef>
              <a:buNone/>
              <a:defRPr/>
            </a:pPr>
            <a:r>
              <a:rPr lang="nb-NO" sz="2400" u="sng" dirty="0">
                <a:solidFill>
                  <a:prstClr val="black"/>
                </a:solidFill>
                <a:highlight>
                  <a:srgbClr val="FFFF00"/>
                </a:highlight>
                <a:latin typeface="Calibri"/>
              </a:rPr>
              <a:t>Barnet - senere:</a:t>
            </a:r>
            <a:r>
              <a:rPr lang="nb-NO" sz="2400" dirty="0">
                <a:solidFill>
                  <a:prstClr val="black"/>
                </a:solidFill>
                <a:highlight>
                  <a:srgbClr val="FFFF00"/>
                </a:highlight>
                <a:latin typeface="Calibri"/>
              </a:rPr>
              <a:t> fedme, HT og insulinresistens** </a:t>
            </a:r>
            <a:r>
              <a:rPr lang="nb-NO" sz="2400" dirty="0">
                <a:solidFill>
                  <a:prstClr val="black"/>
                </a:solidFill>
                <a:latin typeface="Calibri"/>
              </a:rPr>
              <a:t>(og senere diabetes type 2?)</a:t>
            </a:r>
          </a:p>
          <a:p>
            <a:pPr marL="0" lvl="0" indent="0" defTabSz="914400">
              <a:spcBef>
                <a:spcPct val="20000"/>
              </a:spcBef>
              <a:buNone/>
              <a:defRPr/>
            </a:pPr>
            <a:r>
              <a:rPr lang="nb-NO" sz="2400" b="1" dirty="0">
                <a:solidFill>
                  <a:prstClr val="black"/>
                </a:solidFill>
                <a:latin typeface="Calibri"/>
              </a:rPr>
              <a:t>Kommentar: </a:t>
            </a:r>
          </a:p>
          <a:p>
            <a:pPr marL="0" lvl="0" indent="0" defTabSz="914400">
              <a:spcBef>
                <a:spcPct val="20000"/>
              </a:spcBef>
              <a:buNone/>
              <a:defRPr/>
            </a:pPr>
            <a:r>
              <a:rPr lang="nb-NO" sz="2400" dirty="0">
                <a:solidFill>
                  <a:prstClr val="black"/>
                </a:solidFill>
                <a:latin typeface="Calibri"/>
              </a:rPr>
              <a:t>SVD gir samme type komplikasjoner som ved diabetes, men mildere. </a:t>
            </a:r>
          </a:p>
          <a:p>
            <a:pPr marL="0" lvl="0" indent="0" defTabSz="914400">
              <a:buNone/>
            </a:pPr>
            <a:r>
              <a:rPr lang="nb-NO" sz="2400" dirty="0">
                <a:solidFill>
                  <a:prstClr val="black"/>
                </a:solidFill>
                <a:latin typeface="Calibri"/>
              </a:rPr>
              <a:t>Glukose en uavhengig risikofaktor, justert for mors BMI mm  </a:t>
            </a:r>
          </a:p>
          <a:p>
            <a:pPr marL="0" lvl="0" indent="0" defTabSz="914400">
              <a:buNone/>
            </a:pPr>
            <a:endParaRPr lang="nb-NO" sz="2000" dirty="0">
              <a:solidFill>
                <a:srgbClr val="1F497D">
                  <a:lumMod val="60000"/>
                  <a:lumOff val="40000"/>
                </a:srgbClr>
              </a:solidFill>
              <a:latin typeface="Calibri"/>
            </a:endParaRPr>
          </a:p>
          <a:p>
            <a:pPr marL="0" lvl="0" indent="0" defTabSz="914400">
              <a:buNone/>
            </a:pPr>
            <a:r>
              <a:rPr lang="nb-NO" sz="2000" dirty="0">
                <a:solidFill>
                  <a:srgbClr val="1F497D">
                    <a:lumMod val="60000"/>
                    <a:lumOff val="40000"/>
                  </a:srgbClr>
                </a:solidFill>
                <a:latin typeface="Calibri"/>
              </a:rPr>
              <a:t>*HAPO-studien, Assosiasjoner SVD type 2: </a:t>
            </a:r>
            <a:r>
              <a:rPr lang="nb-NO" sz="2000" dirty="0" err="1">
                <a:solidFill>
                  <a:srgbClr val="1F497D">
                    <a:lumMod val="60000"/>
                    <a:lumOff val="40000"/>
                  </a:srgbClr>
                </a:solidFill>
                <a:latin typeface="Calibri"/>
              </a:rPr>
              <a:t>Bellamy</a:t>
            </a:r>
            <a:r>
              <a:rPr lang="nb-NO" sz="2000" dirty="0">
                <a:solidFill>
                  <a:srgbClr val="1F497D">
                    <a:lumMod val="60000"/>
                    <a:lumOff val="40000"/>
                  </a:srgbClr>
                </a:solidFill>
                <a:latin typeface="Calibri"/>
              </a:rPr>
              <a:t> 2009 </a:t>
            </a:r>
          </a:p>
          <a:p>
            <a:pPr marL="0" lvl="0" indent="0" defTabSz="914400">
              <a:buNone/>
            </a:pPr>
            <a:r>
              <a:rPr lang="nb-NO" sz="2000" dirty="0">
                <a:solidFill>
                  <a:srgbClr val="1F497D">
                    <a:lumMod val="60000"/>
                    <a:lumOff val="40000"/>
                  </a:srgbClr>
                </a:solidFill>
                <a:latin typeface="Calibri"/>
              </a:rPr>
              <a:t>**HAPO-</a:t>
            </a:r>
            <a:r>
              <a:rPr lang="nb-NO" sz="2000" dirty="0" err="1">
                <a:solidFill>
                  <a:srgbClr val="1F497D">
                    <a:lumMod val="60000"/>
                    <a:lumOff val="40000"/>
                  </a:srgbClr>
                </a:solidFill>
                <a:latin typeface="Calibri"/>
              </a:rPr>
              <a:t>FollowUpStudy</a:t>
            </a:r>
            <a:r>
              <a:rPr lang="nb-NO" sz="2000" dirty="0">
                <a:solidFill>
                  <a:srgbClr val="1F497D">
                    <a:lumMod val="60000"/>
                    <a:lumOff val="40000"/>
                  </a:srgbClr>
                </a:solidFill>
                <a:latin typeface="Calibri"/>
              </a:rPr>
              <a:t> (8-12 år etter fødsel) Scholtens et al (2019), Tam et al (2018)  </a:t>
            </a:r>
            <a:endParaRPr lang="nb-NO" dirty="0"/>
          </a:p>
        </p:txBody>
      </p:sp>
      <p:sp>
        <p:nvSpPr>
          <p:cNvPr id="6" name="Plassholder for innhold 5">
            <a:extLst>
              <a:ext uri="{FF2B5EF4-FFF2-40B4-BE49-F238E27FC236}">
                <a16:creationId xmlns:a16="http://schemas.microsoft.com/office/drawing/2014/main" id="{B837984E-00C7-4D87-8E75-95FF2DBE9536}"/>
              </a:ext>
            </a:extLst>
          </p:cNvPr>
          <p:cNvSpPr>
            <a:spLocks noGrp="1"/>
          </p:cNvSpPr>
          <p:nvPr>
            <p:ph idx="13"/>
          </p:nvPr>
        </p:nvSpPr>
        <p:spPr>
          <a:xfrm>
            <a:off x="6301197" y="1772817"/>
            <a:ext cx="5122403" cy="4568994"/>
          </a:xfrm>
        </p:spPr>
        <p:txBody>
          <a:bodyPr/>
          <a:lstStyle/>
          <a:p>
            <a:pPr marL="0" lvl="0" indent="0" defTabSz="914400">
              <a:buNone/>
              <a:defRPr/>
            </a:pPr>
            <a:r>
              <a:rPr lang="nb-NO" sz="2200" b="1" dirty="0">
                <a:solidFill>
                  <a:prstClr val="black"/>
                </a:solidFill>
                <a:latin typeface="Calibri"/>
              </a:rPr>
              <a:t>Alle metaanalyser av RCT-er viser utvetydig klinisk viktig effekt på kort sikt:</a:t>
            </a:r>
          </a:p>
          <a:p>
            <a:pPr marL="0" lvl="0" indent="0" defTabSz="914400">
              <a:buNone/>
              <a:defRPr/>
            </a:pPr>
            <a:endParaRPr lang="nb-NO" sz="2200" b="1" dirty="0">
              <a:solidFill>
                <a:prstClr val="black"/>
              </a:solidFill>
              <a:latin typeface="Calibri"/>
            </a:endParaRPr>
          </a:p>
          <a:p>
            <a:pPr marL="0" lvl="0" indent="0" defTabSz="914400">
              <a:buNone/>
              <a:defRPr/>
            </a:pPr>
            <a:r>
              <a:rPr lang="nb-NO" sz="2200" b="1" dirty="0">
                <a:solidFill>
                  <a:prstClr val="black"/>
                </a:solidFill>
                <a:latin typeface="Calibri"/>
              </a:rPr>
              <a:t>Mor: </a:t>
            </a:r>
          </a:p>
          <a:p>
            <a:pPr marL="0" lvl="0" indent="0" defTabSz="914400">
              <a:buNone/>
              <a:defRPr/>
            </a:pPr>
            <a:r>
              <a:rPr lang="nb-NO" sz="2200" dirty="0">
                <a:solidFill>
                  <a:prstClr val="black"/>
                </a:solidFill>
                <a:latin typeface="Calibri"/>
              </a:rPr>
              <a:t>Preeklampsi    38%</a:t>
            </a:r>
          </a:p>
          <a:p>
            <a:pPr marL="0" lvl="0" indent="0" defTabSz="914400">
              <a:buNone/>
              <a:defRPr/>
            </a:pPr>
            <a:r>
              <a:rPr lang="nb-NO" sz="2200" b="1" dirty="0">
                <a:solidFill>
                  <a:prstClr val="black"/>
                </a:solidFill>
                <a:latin typeface="Calibri"/>
              </a:rPr>
              <a:t>Barnet: </a:t>
            </a:r>
          </a:p>
          <a:p>
            <a:pPr marL="0" lvl="0" indent="0" defTabSz="914400">
              <a:buNone/>
              <a:defRPr/>
            </a:pPr>
            <a:r>
              <a:rPr lang="nb-NO" sz="2200" dirty="0">
                <a:solidFill>
                  <a:prstClr val="black"/>
                </a:solidFill>
                <a:latin typeface="Calibri"/>
              </a:rPr>
              <a:t>makrosomi (fødselsvekt &gt; 4000 g)    50%</a:t>
            </a:r>
          </a:p>
          <a:p>
            <a:pPr marL="0" lvl="0" indent="0" defTabSz="914400">
              <a:buNone/>
              <a:defRPr/>
            </a:pPr>
            <a:r>
              <a:rPr lang="nb-NO" sz="2200" dirty="0">
                <a:solidFill>
                  <a:prstClr val="black"/>
                </a:solidFill>
                <a:latin typeface="Calibri"/>
              </a:rPr>
              <a:t>LGA    58%</a:t>
            </a:r>
          </a:p>
          <a:p>
            <a:pPr marL="0" lvl="0" indent="0" defTabSz="914400">
              <a:buNone/>
              <a:defRPr/>
            </a:pPr>
            <a:r>
              <a:rPr lang="nb-NO" sz="2200" dirty="0">
                <a:solidFill>
                  <a:prstClr val="black"/>
                </a:solidFill>
                <a:latin typeface="Calibri"/>
              </a:rPr>
              <a:t>fastsittende skuldre    58%</a:t>
            </a:r>
          </a:p>
          <a:p>
            <a:pPr marL="0" lvl="0" indent="0" defTabSz="914400">
              <a:buNone/>
              <a:defRPr/>
            </a:pPr>
            <a:endParaRPr lang="nb-NO" sz="2400" dirty="0">
              <a:solidFill>
                <a:srgbClr val="1F497D">
                  <a:lumMod val="60000"/>
                  <a:lumOff val="40000"/>
                </a:srgbClr>
              </a:solidFill>
              <a:latin typeface="Calibri"/>
            </a:endParaRPr>
          </a:p>
          <a:p>
            <a:pPr marL="0" lvl="0" indent="0" defTabSz="914400">
              <a:buNone/>
              <a:defRPr/>
            </a:pPr>
            <a:endParaRPr lang="nb-NO" sz="1800" dirty="0">
              <a:solidFill>
                <a:srgbClr val="1F497D">
                  <a:lumMod val="60000"/>
                  <a:lumOff val="40000"/>
                </a:srgbClr>
              </a:solidFill>
              <a:latin typeface="Calibri"/>
            </a:endParaRPr>
          </a:p>
          <a:p>
            <a:pPr marL="0" lvl="0" indent="0" defTabSz="914400">
              <a:buNone/>
              <a:defRPr/>
            </a:pPr>
            <a:endParaRPr lang="nb-NO" sz="1800" dirty="0">
              <a:solidFill>
                <a:srgbClr val="1F497D">
                  <a:lumMod val="60000"/>
                  <a:lumOff val="40000"/>
                </a:srgbClr>
              </a:solidFill>
              <a:latin typeface="Calibri"/>
            </a:endParaRPr>
          </a:p>
          <a:p>
            <a:pPr marL="0" lvl="0" indent="0" defTabSz="914400">
              <a:buNone/>
              <a:defRPr/>
            </a:pPr>
            <a:r>
              <a:rPr lang="nb-NO" sz="1800" dirty="0" err="1">
                <a:solidFill>
                  <a:srgbClr val="1F497D">
                    <a:lumMod val="60000"/>
                    <a:lumOff val="40000"/>
                  </a:srgbClr>
                </a:solidFill>
                <a:latin typeface="Calibri"/>
              </a:rPr>
              <a:t>Hartling</a:t>
            </a:r>
            <a:r>
              <a:rPr lang="nb-NO" sz="1800" dirty="0">
                <a:solidFill>
                  <a:srgbClr val="1F497D">
                    <a:lumMod val="60000"/>
                    <a:lumOff val="40000"/>
                  </a:srgbClr>
                </a:solidFill>
                <a:latin typeface="Calibri"/>
              </a:rPr>
              <a:t> 2013</a:t>
            </a:r>
          </a:p>
          <a:p>
            <a:pPr marL="0" indent="0">
              <a:buNone/>
            </a:pPr>
            <a:endParaRPr lang="nb-NO" dirty="0"/>
          </a:p>
        </p:txBody>
      </p:sp>
      <p:sp>
        <p:nvSpPr>
          <p:cNvPr id="7" name="Plassholder for tekst 6">
            <a:extLst>
              <a:ext uri="{FF2B5EF4-FFF2-40B4-BE49-F238E27FC236}">
                <a16:creationId xmlns:a16="http://schemas.microsoft.com/office/drawing/2014/main" id="{081FFA21-322D-4D1F-85F9-BA67D9383B08}"/>
              </a:ext>
            </a:extLst>
          </p:cNvPr>
          <p:cNvSpPr>
            <a:spLocks noGrp="1"/>
          </p:cNvSpPr>
          <p:nvPr>
            <p:ph type="body" sz="quarter" idx="14"/>
          </p:nvPr>
        </p:nvSpPr>
        <p:spPr>
          <a:xfrm>
            <a:off x="6301197" y="315917"/>
            <a:ext cx="5122403" cy="971707"/>
          </a:xfrm>
        </p:spPr>
        <p:txBody>
          <a:bodyPr>
            <a:normAutofit/>
          </a:bodyPr>
          <a:lstStyle/>
          <a:p>
            <a:r>
              <a:rPr lang="nb-NO" sz="3200" b="1" kern="0" dirty="0">
                <a:solidFill>
                  <a:schemeClr val="tx1"/>
                </a:solidFill>
                <a:latin typeface="Calibri"/>
              </a:rPr>
              <a:t>Behandling reduserer risikoen</a:t>
            </a:r>
            <a:endParaRPr lang="nb-NO" sz="3200" b="1" dirty="0">
              <a:solidFill>
                <a:schemeClr val="tx1"/>
              </a:solidFill>
            </a:endParaRPr>
          </a:p>
        </p:txBody>
      </p:sp>
      <p:cxnSp>
        <p:nvCxnSpPr>
          <p:cNvPr id="8" name="Straight Arrow Connector 10">
            <a:extLst>
              <a:ext uri="{FF2B5EF4-FFF2-40B4-BE49-F238E27FC236}">
                <a16:creationId xmlns:a16="http://schemas.microsoft.com/office/drawing/2014/main" id="{EE04C6D5-0227-41E8-A941-CCEA178AEB13}"/>
              </a:ext>
            </a:extLst>
          </p:cNvPr>
          <p:cNvCxnSpPr/>
          <p:nvPr/>
        </p:nvCxnSpPr>
        <p:spPr>
          <a:xfrm>
            <a:off x="7813999" y="3165312"/>
            <a:ext cx="0" cy="263688"/>
          </a:xfrm>
          <a:prstGeom prst="straightConnector1">
            <a:avLst/>
          </a:prstGeom>
          <a:noFill/>
          <a:ln w="38100" cap="flat" cmpd="sng" algn="ctr">
            <a:solidFill>
              <a:srgbClr val="FF0000"/>
            </a:solidFill>
            <a:prstDash val="solid"/>
            <a:tailEnd type="triangle"/>
          </a:ln>
          <a:effectLst/>
        </p:spPr>
      </p:cxnSp>
      <p:cxnSp>
        <p:nvCxnSpPr>
          <p:cNvPr id="9" name="Straight Arrow Connector 10">
            <a:extLst>
              <a:ext uri="{FF2B5EF4-FFF2-40B4-BE49-F238E27FC236}">
                <a16:creationId xmlns:a16="http://schemas.microsoft.com/office/drawing/2014/main" id="{F4942388-5196-4D20-9956-97512873153D}"/>
              </a:ext>
            </a:extLst>
          </p:cNvPr>
          <p:cNvCxnSpPr/>
          <p:nvPr/>
        </p:nvCxnSpPr>
        <p:spPr>
          <a:xfrm>
            <a:off x="10221297" y="3835404"/>
            <a:ext cx="0" cy="263688"/>
          </a:xfrm>
          <a:prstGeom prst="straightConnector1">
            <a:avLst/>
          </a:prstGeom>
          <a:noFill/>
          <a:ln w="38100" cap="flat" cmpd="sng" algn="ctr">
            <a:solidFill>
              <a:srgbClr val="FF0000"/>
            </a:solidFill>
            <a:prstDash val="solid"/>
            <a:tailEnd type="triangle"/>
          </a:ln>
          <a:effectLst/>
        </p:spPr>
      </p:cxnSp>
      <p:cxnSp>
        <p:nvCxnSpPr>
          <p:cNvPr id="10" name="Straight Arrow Connector 10">
            <a:extLst>
              <a:ext uri="{FF2B5EF4-FFF2-40B4-BE49-F238E27FC236}">
                <a16:creationId xmlns:a16="http://schemas.microsoft.com/office/drawing/2014/main" id="{263DC943-23E4-41BA-AB9F-3CAD753D74CC}"/>
              </a:ext>
            </a:extLst>
          </p:cNvPr>
          <p:cNvCxnSpPr/>
          <p:nvPr/>
        </p:nvCxnSpPr>
        <p:spPr>
          <a:xfrm>
            <a:off x="6880939" y="4180636"/>
            <a:ext cx="0" cy="263688"/>
          </a:xfrm>
          <a:prstGeom prst="straightConnector1">
            <a:avLst/>
          </a:prstGeom>
          <a:noFill/>
          <a:ln w="38100" cap="flat" cmpd="sng" algn="ctr">
            <a:solidFill>
              <a:srgbClr val="FF0000"/>
            </a:solidFill>
            <a:prstDash val="solid"/>
            <a:tailEnd type="triangle"/>
          </a:ln>
          <a:effectLst/>
        </p:spPr>
      </p:cxnSp>
      <p:cxnSp>
        <p:nvCxnSpPr>
          <p:cNvPr id="11" name="Straight Arrow Connector 10">
            <a:extLst>
              <a:ext uri="{FF2B5EF4-FFF2-40B4-BE49-F238E27FC236}">
                <a16:creationId xmlns:a16="http://schemas.microsoft.com/office/drawing/2014/main" id="{F4274390-4C27-4924-85E4-21BDEFDAD749}"/>
              </a:ext>
            </a:extLst>
          </p:cNvPr>
          <p:cNvCxnSpPr/>
          <p:nvPr/>
        </p:nvCxnSpPr>
        <p:spPr>
          <a:xfrm>
            <a:off x="8681746" y="4509638"/>
            <a:ext cx="0" cy="263688"/>
          </a:xfrm>
          <a:prstGeom prst="straightConnector1">
            <a:avLst/>
          </a:prstGeom>
          <a:noFill/>
          <a:ln w="38100" cap="flat" cmpd="sng" algn="ctr">
            <a:solidFill>
              <a:srgbClr val="FF0000"/>
            </a:solidFill>
            <a:prstDash val="solid"/>
            <a:tailEnd type="triangle"/>
          </a:ln>
          <a:effectLst/>
        </p:spPr>
      </p:cxnSp>
    </p:spTree>
    <p:extLst>
      <p:ext uri="{BB962C8B-B14F-4D97-AF65-F5344CB8AC3E}">
        <p14:creationId xmlns:p14="http://schemas.microsoft.com/office/powerpoint/2010/main" val="307126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A22EB8-3BCA-455F-8838-68BEAF50DC00}"/>
              </a:ext>
            </a:extLst>
          </p:cNvPr>
          <p:cNvSpPr>
            <a:spLocks noGrp="1"/>
          </p:cNvSpPr>
          <p:nvPr>
            <p:ph type="title"/>
          </p:nvPr>
        </p:nvSpPr>
        <p:spPr/>
        <p:txBody>
          <a:bodyPr>
            <a:normAutofit/>
          </a:bodyPr>
          <a:lstStyle/>
          <a:p>
            <a:r>
              <a:rPr lang="nb-NO" dirty="0"/>
              <a:t>Fødselsvekt – hva påvirker den?</a:t>
            </a:r>
          </a:p>
        </p:txBody>
      </p:sp>
      <p:sp>
        <p:nvSpPr>
          <p:cNvPr id="3" name="Plassholder for bunntekst 2">
            <a:extLst>
              <a:ext uri="{FF2B5EF4-FFF2-40B4-BE49-F238E27FC236}">
                <a16:creationId xmlns:a16="http://schemas.microsoft.com/office/drawing/2014/main" id="{D65997F4-1516-4287-A80A-5D9BDE1FDBED}"/>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05C3A17A-A3B9-4A41-A920-5417D8A36AF9}"/>
              </a:ext>
            </a:extLst>
          </p:cNvPr>
          <p:cNvSpPr>
            <a:spLocks noGrp="1"/>
          </p:cNvSpPr>
          <p:nvPr>
            <p:ph type="sldNum" sz="quarter" idx="12"/>
          </p:nvPr>
        </p:nvSpPr>
        <p:spPr/>
        <p:txBody>
          <a:bodyPr/>
          <a:lstStyle/>
          <a:p>
            <a:fld id="{1670A82E-6091-4B79-BDC9-9FEC8E0D8D32}" type="slidenum">
              <a:rPr lang="nn-NO" smtClean="0"/>
              <a:t>14</a:t>
            </a:fld>
            <a:endParaRPr lang="nn-NO"/>
          </a:p>
        </p:txBody>
      </p:sp>
      <p:sp>
        <p:nvSpPr>
          <p:cNvPr id="5" name="Plassholder for innhold 4">
            <a:extLst>
              <a:ext uri="{FF2B5EF4-FFF2-40B4-BE49-F238E27FC236}">
                <a16:creationId xmlns:a16="http://schemas.microsoft.com/office/drawing/2014/main" id="{5B2838DD-4522-4E2E-A9DB-65768CCEC1F6}"/>
              </a:ext>
            </a:extLst>
          </p:cNvPr>
          <p:cNvSpPr>
            <a:spLocks noGrp="1"/>
          </p:cNvSpPr>
          <p:nvPr>
            <p:ph idx="1"/>
          </p:nvPr>
        </p:nvSpPr>
        <p:spPr/>
        <p:txBody>
          <a:bodyPr>
            <a:normAutofit lnSpcReduction="10000"/>
          </a:bodyPr>
          <a:lstStyle/>
          <a:p>
            <a:pPr marL="0" lvl="0" indent="0" defTabSz="914400">
              <a:lnSpc>
                <a:spcPct val="90000"/>
              </a:lnSpc>
              <a:spcBef>
                <a:spcPts val="1000"/>
              </a:spcBef>
              <a:buNone/>
            </a:pPr>
            <a:r>
              <a:rPr lang="nb-NO" sz="2600" dirty="0">
                <a:solidFill>
                  <a:prstClr val="black"/>
                </a:solidFill>
                <a:latin typeface="Calibri" panose="020F0502020204030204"/>
              </a:rPr>
              <a:t>Veldig komplekst</a:t>
            </a:r>
          </a:p>
          <a:p>
            <a:pPr marL="228600" lvl="0" indent="-228600" defTabSz="914400">
              <a:lnSpc>
                <a:spcPct val="90000"/>
              </a:lnSpc>
              <a:spcBef>
                <a:spcPts val="1000"/>
              </a:spcBef>
            </a:pPr>
            <a:r>
              <a:rPr lang="nb-NO" sz="2600" dirty="0">
                <a:solidFill>
                  <a:prstClr val="black"/>
                </a:solidFill>
                <a:latin typeface="Calibri" panose="020F0502020204030204"/>
              </a:rPr>
              <a:t>Genetikk – mors og fars høyde </a:t>
            </a:r>
          </a:p>
          <a:p>
            <a:pPr marL="228600" lvl="0" indent="-228600" defTabSz="914400">
              <a:lnSpc>
                <a:spcPct val="90000"/>
              </a:lnSpc>
              <a:spcBef>
                <a:spcPts val="1000"/>
              </a:spcBef>
            </a:pPr>
            <a:r>
              <a:rPr lang="nb-NO" sz="2600" dirty="0">
                <a:solidFill>
                  <a:prstClr val="black"/>
                </a:solidFill>
                <a:latin typeface="Calibri" panose="020F0502020204030204"/>
              </a:rPr>
              <a:t>Placentafunksjon</a:t>
            </a:r>
          </a:p>
          <a:p>
            <a:pPr marL="228600" lvl="0" indent="-228600" defTabSz="914400">
              <a:lnSpc>
                <a:spcPct val="90000"/>
              </a:lnSpc>
              <a:spcBef>
                <a:spcPts val="1000"/>
              </a:spcBef>
            </a:pPr>
            <a:r>
              <a:rPr lang="nb-NO" sz="2600" dirty="0" err="1">
                <a:solidFill>
                  <a:prstClr val="black"/>
                </a:solidFill>
                <a:latin typeface="Calibri" panose="020F0502020204030204"/>
              </a:rPr>
              <a:t>Parietet</a:t>
            </a:r>
            <a:endParaRPr lang="nb-NO" sz="2600" dirty="0">
              <a:solidFill>
                <a:prstClr val="black"/>
              </a:solidFill>
              <a:latin typeface="Calibri" panose="020F0502020204030204"/>
            </a:endParaRPr>
          </a:p>
          <a:p>
            <a:pPr marL="228600" lvl="0" indent="-228600" defTabSz="914400">
              <a:lnSpc>
                <a:spcPct val="90000"/>
              </a:lnSpc>
              <a:spcBef>
                <a:spcPts val="1000"/>
              </a:spcBef>
            </a:pPr>
            <a:r>
              <a:rPr lang="nb-NO" sz="2600" dirty="0">
                <a:solidFill>
                  <a:prstClr val="black"/>
                </a:solidFill>
                <a:latin typeface="Calibri" panose="020F0502020204030204"/>
              </a:rPr>
              <a:t>Røyking</a:t>
            </a:r>
          </a:p>
          <a:p>
            <a:pPr marL="228600" lvl="0" indent="-228600" defTabSz="914400">
              <a:lnSpc>
                <a:spcPct val="90000"/>
              </a:lnSpc>
              <a:spcBef>
                <a:spcPts val="1000"/>
              </a:spcBef>
            </a:pPr>
            <a:r>
              <a:rPr lang="nb-NO" sz="2600" dirty="0">
                <a:solidFill>
                  <a:prstClr val="black"/>
                </a:solidFill>
                <a:latin typeface="Calibri" panose="020F0502020204030204"/>
              </a:rPr>
              <a:t>Pregravid BMI</a:t>
            </a:r>
          </a:p>
          <a:p>
            <a:pPr marL="228600" lvl="0" indent="-228600" defTabSz="914400">
              <a:lnSpc>
                <a:spcPct val="90000"/>
              </a:lnSpc>
              <a:spcBef>
                <a:spcPts val="1000"/>
              </a:spcBef>
            </a:pPr>
            <a:r>
              <a:rPr lang="nb-NO" sz="2600" dirty="0">
                <a:solidFill>
                  <a:prstClr val="black"/>
                </a:solidFill>
                <a:latin typeface="Calibri" panose="020F0502020204030204"/>
              </a:rPr>
              <a:t>Vektøkning i svangerskapet</a:t>
            </a:r>
          </a:p>
          <a:p>
            <a:pPr marL="228600" lvl="0" indent="-228600" defTabSz="914400">
              <a:lnSpc>
                <a:spcPct val="90000"/>
              </a:lnSpc>
              <a:spcBef>
                <a:spcPts val="1000"/>
              </a:spcBef>
            </a:pPr>
            <a:r>
              <a:rPr lang="nb-NO" sz="2600" dirty="0">
                <a:solidFill>
                  <a:prstClr val="black"/>
                </a:solidFill>
                <a:latin typeface="Calibri" panose="020F0502020204030204"/>
              </a:rPr>
              <a:t>Inntak av sukkerholdige drikker (?)</a:t>
            </a:r>
          </a:p>
          <a:p>
            <a:pPr marL="228600" lvl="0" indent="-228600" defTabSz="914400">
              <a:lnSpc>
                <a:spcPct val="90000"/>
              </a:lnSpc>
              <a:spcBef>
                <a:spcPts val="1000"/>
              </a:spcBef>
            </a:pPr>
            <a:r>
              <a:rPr lang="nb-NO" sz="2600" dirty="0">
                <a:solidFill>
                  <a:prstClr val="black"/>
                </a:solidFill>
                <a:latin typeface="Calibri" panose="020F0502020204030204"/>
              </a:rPr>
              <a:t>Fysisk aktivitetsnivå</a:t>
            </a:r>
          </a:p>
          <a:p>
            <a:pPr marL="228600" lvl="0" indent="-228600" defTabSz="914400">
              <a:lnSpc>
                <a:spcPct val="90000"/>
              </a:lnSpc>
              <a:spcBef>
                <a:spcPts val="1000"/>
              </a:spcBef>
            </a:pPr>
            <a:r>
              <a:rPr lang="nb-NO" sz="2600" dirty="0">
                <a:solidFill>
                  <a:srgbClr val="FF0000"/>
                </a:solidFill>
                <a:latin typeface="Calibri" panose="020F0502020204030204"/>
              </a:rPr>
              <a:t>Mors glukosenivå</a:t>
            </a:r>
          </a:p>
          <a:p>
            <a:endParaRPr lang="nb-NO" dirty="0"/>
          </a:p>
        </p:txBody>
      </p:sp>
      <p:pic>
        <p:nvPicPr>
          <p:cNvPr id="8" name="Plassholder for innhold 7">
            <a:extLst>
              <a:ext uri="{FF2B5EF4-FFF2-40B4-BE49-F238E27FC236}">
                <a16:creationId xmlns:a16="http://schemas.microsoft.com/office/drawing/2014/main" id="{D3A8FF4A-7E51-4559-AB15-9D134BFA9451}"/>
              </a:ext>
            </a:extLst>
          </p:cNvPr>
          <p:cNvPicPr>
            <a:picLocks noGrp="1" noChangeAspect="1"/>
          </p:cNvPicPr>
          <p:nvPr>
            <p:ph idx="13"/>
          </p:nvPr>
        </p:nvPicPr>
        <p:blipFill>
          <a:blip r:embed="rId2"/>
          <a:stretch>
            <a:fillRect/>
          </a:stretch>
        </p:blipFill>
        <p:spPr>
          <a:xfrm>
            <a:off x="5857798" y="1618474"/>
            <a:ext cx="5122862" cy="3360156"/>
          </a:xfrm>
          <a:prstGeom prst="rect">
            <a:avLst/>
          </a:prstGeom>
        </p:spPr>
      </p:pic>
      <p:sp>
        <p:nvSpPr>
          <p:cNvPr id="7" name="Plassholder for tekst 6">
            <a:extLst>
              <a:ext uri="{FF2B5EF4-FFF2-40B4-BE49-F238E27FC236}">
                <a16:creationId xmlns:a16="http://schemas.microsoft.com/office/drawing/2014/main" id="{DDD5AD98-3412-4D4D-BB58-D3C5AB331388}"/>
              </a:ext>
            </a:extLst>
          </p:cNvPr>
          <p:cNvSpPr>
            <a:spLocks noGrp="1"/>
          </p:cNvSpPr>
          <p:nvPr>
            <p:ph type="body" sz="quarter" idx="14"/>
          </p:nvPr>
        </p:nvSpPr>
        <p:spPr/>
        <p:txBody>
          <a:bodyPr>
            <a:normAutofit/>
          </a:bodyPr>
          <a:lstStyle/>
          <a:p>
            <a:r>
              <a:rPr lang="nb-NO" sz="3600" b="1" dirty="0"/>
              <a:t>- og hvordan har utviklingen vært?</a:t>
            </a:r>
          </a:p>
        </p:txBody>
      </p:sp>
      <p:sp>
        <p:nvSpPr>
          <p:cNvPr id="9" name="TextBox 10">
            <a:extLst>
              <a:ext uri="{FF2B5EF4-FFF2-40B4-BE49-F238E27FC236}">
                <a16:creationId xmlns:a16="http://schemas.microsoft.com/office/drawing/2014/main" id="{D816CE1F-2DFC-4960-871D-62DEA5A467E6}"/>
              </a:ext>
            </a:extLst>
          </p:cNvPr>
          <p:cNvSpPr txBox="1"/>
          <p:nvPr/>
        </p:nvSpPr>
        <p:spPr>
          <a:xfrm>
            <a:off x="5617029" y="5123677"/>
            <a:ext cx="6023671" cy="1477328"/>
          </a:xfrm>
          <a:prstGeom prst="rect">
            <a:avLst/>
          </a:prstGeom>
          <a:noFill/>
        </p:spPr>
        <p:txBody>
          <a:bodyPr wrap="square" rtlCol="0">
            <a:spAutoFit/>
          </a:bodyPr>
          <a:lstStyle/>
          <a:p>
            <a:pPr defTabSz="914400"/>
            <a:r>
              <a:rPr lang="nb-NO" sz="1800" b="1" dirty="0">
                <a:solidFill>
                  <a:srgbClr val="FF0000"/>
                </a:solidFill>
                <a:latin typeface="Calibri" panose="020F0502020204030204"/>
              </a:rPr>
              <a:t>Reduksjon etter 2000 - primært tilskrevet reduksjon i sukkerholdige  drikke hos gravide – men ikke overbevisende funn i individdata</a:t>
            </a:r>
          </a:p>
          <a:p>
            <a:pPr defTabSz="914400"/>
            <a:r>
              <a:rPr lang="nb-NO" sz="1800" b="1" dirty="0">
                <a:solidFill>
                  <a:srgbClr val="FF0000"/>
                </a:solidFill>
                <a:latin typeface="Calibri" panose="020F0502020204030204"/>
              </a:rPr>
              <a:t>Mulig ny hypotese: Kan økning i diagnostikk og behandling av svangerskapsdiabetes ha bidratt til fall de siste 10-15 årene?</a:t>
            </a:r>
          </a:p>
        </p:txBody>
      </p:sp>
    </p:spTree>
    <p:extLst>
      <p:ext uri="{BB962C8B-B14F-4D97-AF65-F5344CB8AC3E}">
        <p14:creationId xmlns:p14="http://schemas.microsoft.com/office/powerpoint/2010/main" val="24217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125200" cy="787400"/>
          </a:xfrm>
        </p:spPr>
        <p:txBody>
          <a:bodyPr>
            <a:normAutofit/>
          </a:bodyPr>
          <a:lstStyle/>
          <a:p>
            <a:pPr algn="ctr"/>
            <a:r>
              <a:rPr lang="nb-NO" sz="3200" b="1" dirty="0"/>
              <a:t>Svangerskapsdiabetes og fødselsvekt pr helseregion 2016</a:t>
            </a:r>
          </a:p>
        </p:txBody>
      </p:sp>
      <p:sp>
        <p:nvSpPr>
          <p:cNvPr id="3" name="Content Placeholder 2"/>
          <p:cNvSpPr>
            <a:spLocks noGrp="1"/>
          </p:cNvSpPr>
          <p:nvPr>
            <p:ph idx="1"/>
          </p:nvPr>
        </p:nvSpPr>
        <p:spPr/>
        <p:txBody>
          <a:bodyPr/>
          <a:lstStyle/>
          <a:p>
            <a:endParaRPr lang="nb-NO" dirty="0"/>
          </a:p>
        </p:txBody>
      </p:sp>
      <p:graphicFrame>
        <p:nvGraphicFramePr>
          <p:cNvPr id="4" name="Chart 3"/>
          <p:cNvGraphicFramePr>
            <a:graphicFrameLocks/>
          </p:cNvGraphicFramePr>
          <p:nvPr>
            <p:extLst>
              <p:ext uri="{D42A27DB-BD31-4B8C-83A1-F6EECF244321}">
                <p14:modId xmlns:p14="http://schemas.microsoft.com/office/powerpoint/2010/main" val="233867555"/>
              </p:ext>
            </p:extLst>
          </p:nvPr>
        </p:nvGraphicFramePr>
        <p:xfrm>
          <a:off x="512445" y="1690688"/>
          <a:ext cx="5307330" cy="4452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546361809"/>
              </p:ext>
            </p:extLst>
          </p:nvPr>
        </p:nvGraphicFramePr>
        <p:xfrm>
          <a:off x="6096000" y="1667351"/>
          <a:ext cx="5657850" cy="45096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89132" y="6211669"/>
            <a:ext cx="113742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0000"/>
                </a:solidFill>
                <a:effectLst/>
                <a:uLnTx/>
                <a:uFillTx/>
                <a:latin typeface="Calibri" panose="020F0502020204030204"/>
                <a:ea typeface="+mn-ea"/>
                <a:cs typeface="+mn-cs"/>
              </a:rPr>
              <a:t>NB! Preliminære analyser - kun basert på </a:t>
            </a:r>
            <a:r>
              <a:rPr kumimoji="0" lang="nb-NO" sz="1800" b="0" i="0" u="none" strike="noStrike" kern="1200" cap="none" spc="0" normalizeH="0" baseline="0" noProof="0" dirty="0" err="1">
                <a:ln>
                  <a:noFill/>
                </a:ln>
                <a:solidFill>
                  <a:srgbClr val="FF0000"/>
                </a:solidFill>
                <a:effectLst/>
                <a:uLnTx/>
                <a:uFillTx/>
                <a:latin typeface="Calibri" panose="020F0502020204030204"/>
                <a:ea typeface="+mn-ea"/>
                <a:cs typeface="+mn-cs"/>
              </a:rPr>
              <a:t>mean</a:t>
            </a:r>
            <a:r>
              <a:rPr kumimoji="0" lang="nb-NO" sz="1800" b="0" i="0" u="none" strike="noStrike" kern="1200" cap="none" spc="0" normalizeH="0" baseline="0" noProof="0" dirty="0">
                <a:ln>
                  <a:noFill/>
                </a:ln>
                <a:solidFill>
                  <a:srgbClr val="FF0000"/>
                </a:solidFill>
                <a:effectLst/>
                <a:uLnTx/>
                <a:uFillTx/>
                <a:latin typeface="Calibri" panose="020F0502020204030204"/>
                <a:ea typeface="+mn-ea"/>
                <a:cs typeface="+mn-cs"/>
              </a:rPr>
              <a:t> i hvert fylke/antall fylker pr region, uten å vekte for befolkningsstørrelse</a:t>
            </a:r>
          </a:p>
        </p:txBody>
      </p:sp>
      <p:sp>
        <p:nvSpPr>
          <p:cNvPr id="7" name="Ellipse 6">
            <a:extLst>
              <a:ext uri="{FF2B5EF4-FFF2-40B4-BE49-F238E27FC236}">
                <a16:creationId xmlns:a16="http://schemas.microsoft.com/office/drawing/2014/main" id="{48C6A8EB-40FF-4232-BCF7-65C880AB2D3C}"/>
              </a:ext>
            </a:extLst>
          </p:cNvPr>
          <p:cNvSpPr/>
          <p:nvPr/>
        </p:nvSpPr>
        <p:spPr>
          <a:xfrm>
            <a:off x="1674421" y="2220686"/>
            <a:ext cx="1175657" cy="41145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9A16E3FE-AD9F-4408-9769-9F99339978E2}"/>
              </a:ext>
            </a:extLst>
          </p:cNvPr>
          <p:cNvSpPr/>
          <p:nvPr/>
        </p:nvSpPr>
        <p:spPr>
          <a:xfrm>
            <a:off x="2814452" y="3669475"/>
            <a:ext cx="866899" cy="26657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7242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554355" y="1413509"/>
          <a:ext cx="4968240" cy="4259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nvPr>
        </p:nvGraphicFramePr>
        <p:xfrm>
          <a:off x="5935980" y="1413509"/>
          <a:ext cx="5166360" cy="43053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4776" y="5718809"/>
            <a:ext cx="61626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0000"/>
                </a:solidFill>
                <a:effectLst/>
                <a:uLnTx/>
                <a:uFillTx/>
                <a:latin typeface="Calibri" panose="020F0502020204030204"/>
                <a:ea typeface="+mn-ea"/>
                <a:cs typeface="+mn-cs"/>
              </a:rPr>
              <a:t>Betydelig nedgang for fylkene med høyest fødselsvekt i 2000 Obs SVD – spes Sogn og Fjordane</a:t>
            </a:r>
          </a:p>
        </p:txBody>
      </p:sp>
      <p:sp>
        <p:nvSpPr>
          <p:cNvPr id="8" name="TextBox 7"/>
          <p:cNvSpPr txBox="1"/>
          <p:nvPr/>
        </p:nvSpPr>
        <p:spPr>
          <a:xfrm>
            <a:off x="6076950" y="5709284"/>
            <a:ext cx="5905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0000"/>
                </a:solidFill>
                <a:effectLst/>
                <a:uLnTx/>
                <a:uFillTx/>
                <a:latin typeface="Calibri" panose="020F0502020204030204"/>
                <a:ea typeface="+mn-ea"/>
                <a:cs typeface="+mn-cs"/>
              </a:rPr>
              <a:t>Lite nedgang for 2 av fylkene med høyest fødselsvekt i 2000 Obs mulig underdiagnostikk SVD?</a:t>
            </a:r>
          </a:p>
        </p:txBody>
      </p:sp>
      <p:sp>
        <p:nvSpPr>
          <p:cNvPr id="9" name="TextBox 8"/>
          <p:cNvSpPr txBox="1"/>
          <p:nvPr/>
        </p:nvSpPr>
        <p:spPr>
          <a:xfrm>
            <a:off x="2032924" y="6410860"/>
            <a:ext cx="91256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black"/>
                </a:solidFill>
                <a:effectLst/>
                <a:uLnTx/>
                <a:uFillTx/>
                <a:latin typeface="Calibri" panose="020F0502020204030204"/>
                <a:ea typeface="+mn-ea"/>
                <a:cs typeface="+mn-cs"/>
              </a:rPr>
              <a:t>Svært ulik utvikling Sogn og Fjordane og Møre og Romsdal – etnisitet og mors BMI omtrent lik</a:t>
            </a:r>
          </a:p>
        </p:txBody>
      </p:sp>
      <p:cxnSp>
        <p:nvCxnSpPr>
          <p:cNvPr id="11" name="Straight Arrow Connector 10"/>
          <p:cNvCxnSpPr>
            <a:cxnSpLocks/>
          </p:cNvCxnSpPr>
          <p:nvPr/>
        </p:nvCxnSpPr>
        <p:spPr>
          <a:xfrm flipH="1">
            <a:off x="10725152" y="2327564"/>
            <a:ext cx="377188" cy="3108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flipV="1">
            <a:off x="5055872" y="4251959"/>
            <a:ext cx="466723" cy="2606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762000" y="445138"/>
            <a:ext cx="10515600" cy="787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rPr>
              <a:t>Utvikling </a:t>
            </a:r>
            <a:r>
              <a:rPr kumimoji="0" lang="nb-NO" sz="4400" b="0" i="0" u="none" strike="noStrike" kern="1200" cap="none" spc="0" normalizeH="0" baseline="0" noProof="0" dirty="0" err="1">
                <a:ln>
                  <a:noFill/>
                </a:ln>
                <a:solidFill>
                  <a:prstClr val="black"/>
                </a:solidFill>
                <a:effectLst/>
                <a:uLnTx/>
                <a:uFillTx/>
                <a:latin typeface="Calibri Light" panose="020F0302020204030204"/>
                <a:ea typeface="+mj-ea"/>
                <a:cs typeface="+mj-cs"/>
              </a:rPr>
              <a:t>fødelsvekt</a:t>
            </a:r>
            <a:r>
              <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rPr>
              <a:t> Helse Vest – Helse Midt</a:t>
            </a:r>
          </a:p>
        </p:txBody>
      </p:sp>
      <p:sp>
        <p:nvSpPr>
          <p:cNvPr id="3" name="TekstSylinder 2">
            <a:extLst>
              <a:ext uri="{FF2B5EF4-FFF2-40B4-BE49-F238E27FC236}">
                <a16:creationId xmlns:a16="http://schemas.microsoft.com/office/drawing/2014/main" id="{FED70184-0B65-4FE0-97B2-EDF107A6BCB1}"/>
              </a:ext>
            </a:extLst>
          </p:cNvPr>
          <p:cNvSpPr txBox="1"/>
          <p:nvPr/>
        </p:nvSpPr>
        <p:spPr>
          <a:xfrm>
            <a:off x="11102340" y="2164505"/>
            <a:ext cx="880110" cy="369204"/>
          </a:xfrm>
          <a:prstGeom prst="rect">
            <a:avLst/>
          </a:prstGeom>
          <a:noFill/>
        </p:spPr>
        <p:txBody>
          <a:bodyPr wrap="square" rtlCol="0">
            <a:spAutoFit/>
          </a:bodyPr>
          <a:lstStyle/>
          <a:p>
            <a:r>
              <a:rPr lang="nb-NO" dirty="0"/>
              <a:t>M&amp;R</a:t>
            </a:r>
          </a:p>
        </p:txBody>
      </p:sp>
      <p:sp>
        <p:nvSpPr>
          <p:cNvPr id="12" name="TekstSylinder 11">
            <a:extLst>
              <a:ext uri="{FF2B5EF4-FFF2-40B4-BE49-F238E27FC236}">
                <a16:creationId xmlns:a16="http://schemas.microsoft.com/office/drawing/2014/main" id="{2078C6C9-BDAC-4B06-98C5-C54B6FE5DDAD}"/>
              </a:ext>
            </a:extLst>
          </p:cNvPr>
          <p:cNvSpPr txBox="1"/>
          <p:nvPr/>
        </p:nvSpPr>
        <p:spPr>
          <a:xfrm>
            <a:off x="5522595" y="4429496"/>
            <a:ext cx="554355" cy="369204"/>
          </a:xfrm>
          <a:prstGeom prst="rect">
            <a:avLst/>
          </a:prstGeom>
          <a:noFill/>
        </p:spPr>
        <p:txBody>
          <a:bodyPr wrap="square" rtlCol="0">
            <a:spAutoFit/>
          </a:bodyPr>
          <a:lstStyle/>
          <a:p>
            <a:r>
              <a:rPr lang="nb-NO" dirty="0"/>
              <a:t>S&amp;F</a:t>
            </a:r>
          </a:p>
        </p:txBody>
      </p:sp>
    </p:spTree>
    <p:extLst>
      <p:ext uri="{BB962C8B-B14F-4D97-AF65-F5344CB8AC3E}">
        <p14:creationId xmlns:p14="http://schemas.microsoft.com/office/powerpoint/2010/main" val="2864150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65125"/>
            <a:ext cx="11515725" cy="1325563"/>
          </a:xfrm>
        </p:spPr>
        <p:txBody>
          <a:bodyPr>
            <a:normAutofit/>
          </a:bodyPr>
          <a:lstStyle/>
          <a:p>
            <a:pPr algn="ctr"/>
            <a:r>
              <a:rPr lang="nb-NO" sz="3200" dirty="0"/>
              <a:t>Case Sogn og Fjordane – høyest forekomst</a:t>
            </a:r>
            <a:br>
              <a:rPr lang="nb-NO" sz="3200" dirty="0"/>
            </a:br>
            <a:r>
              <a:rPr lang="nb-NO" sz="3200" dirty="0"/>
              <a:t>– betydelig økning 2014-2016 (7,8-11,2%)</a:t>
            </a:r>
          </a:p>
        </p:txBody>
      </p:sp>
      <p:sp>
        <p:nvSpPr>
          <p:cNvPr id="3" name="Content Placeholder 2"/>
          <p:cNvSpPr>
            <a:spLocks noGrp="1"/>
          </p:cNvSpPr>
          <p:nvPr>
            <p:ph idx="1"/>
          </p:nvPr>
        </p:nvSpPr>
        <p:spPr>
          <a:xfrm>
            <a:off x="533400" y="1825625"/>
            <a:ext cx="11430000" cy="4351338"/>
          </a:xfrm>
        </p:spPr>
        <p:txBody>
          <a:bodyPr/>
          <a:lstStyle/>
          <a:p>
            <a:r>
              <a:rPr lang="nb-NO" dirty="0"/>
              <a:t>Lite innvandrere</a:t>
            </a:r>
          </a:p>
          <a:p>
            <a:r>
              <a:rPr lang="nb-NO" dirty="0"/>
              <a:t>Mors BMI rett over landsgjennomsnittet</a:t>
            </a:r>
          </a:p>
          <a:p>
            <a:r>
              <a:rPr lang="nb-NO" dirty="0"/>
              <a:t>Svangerskapsdiabetes høyest i landet, høyere enn i STORK G hos etnisk norske</a:t>
            </a:r>
          </a:p>
          <a:p>
            <a:r>
              <a:rPr lang="nb-NO" dirty="0"/>
              <a:t>Fødselsvekt har brattest fall de siste årene</a:t>
            </a:r>
          </a:p>
          <a:p>
            <a:r>
              <a:rPr lang="nb-NO" dirty="0" err="1"/>
              <a:t>Diabetesforum</a:t>
            </a:r>
            <a:r>
              <a:rPr lang="nb-NO" dirty="0"/>
              <a:t> våren 2016 (presentasjon av ny </a:t>
            </a:r>
            <a:r>
              <a:rPr lang="nb-NO" dirty="0" err="1"/>
              <a:t>retn.linje</a:t>
            </a:r>
            <a:r>
              <a:rPr lang="nb-NO" dirty="0"/>
              <a:t> (publisert april-17):</a:t>
            </a:r>
          </a:p>
          <a:p>
            <a:pPr lvl="1"/>
            <a:r>
              <a:rPr lang="nb-NO" dirty="0"/>
              <a:t>Deltakerne bekreftet «aktiv screening» </a:t>
            </a:r>
          </a:p>
          <a:p>
            <a:pPr lvl="1"/>
            <a:r>
              <a:rPr lang="nb-NO" dirty="0">
                <a:solidFill>
                  <a:srgbClr val="FF0000"/>
                </a:solidFill>
              </a:rPr>
              <a:t>Kan det være sammenheng mellom at de med svangerskapsdiabetes nå får rett diagnose, behandling – og nedgang i fødselsvekt?</a:t>
            </a:r>
          </a:p>
          <a:p>
            <a:pPr lvl="1"/>
            <a:endParaRPr lang="nb-NO" dirty="0"/>
          </a:p>
        </p:txBody>
      </p:sp>
    </p:spTree>
    <p:extLst>
      <p:ext uri="{BB962C8B-B14F-4D97-AF65-F5344CB8AC3E}">
        <p14:creationId xmlns:p14="http://schemas.microsoft.com/office/powerpoint/2010/main" val="3915161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990471-19C2-4C59-9FE0-0F6C15CF6B16}"/>
              </a:ext>
            </a:extLst>
          </p:cNvPr>
          <p:cNvSpPr>
            <a:spLocks noGrp="1"/>
          </p:cNvSpPr>
          <p:nvPr>
            <p:ph type="title"/>
          </p:nvPr>
        </p:nvSpPr>
        <p:spPr/>
        <p:txBody>
          <a:bodyPr>
            <a:normAutofit fontScale="90000"/>
          </a:bodyPr>
          <a:lstStyle/>
          <a:p>
            <a:r>
              <a:rPr lang="nb-NO" dirty="0"/>
              <a:t>Hvorfor glukosebelastning som diagnostisk test?</a:t>
            </a:r>
          </a:p>
        </p:txBody>
      </p:sp>
      <p:sp>
        <p:nvSpPr>
          <p:cNvPr id="3" name="Plassholder for tekst 2">
            <a:extLst>
              <a:ext uri="{FF2B5EF4-FFF2-40B4-BE49-F238E27FC236}">
                <a16:creationId xmlns:a16="http://schemas.microsoft.com/office/drawing/2014/main" id="{60C59D3D-33E7-47A8-B966-2F3501EECCEE}"/>
              </a:ext>
            </a:extLst>
          </p:cNvPr>
          <p:cNvSpPr>
            <a:spLocks noGrp="1"/>
          </p:cNvSpPr>
          <p:nvPr>
            <p:ph type="body" sz="quarter" idx="14"/>
          </p:nvPr>
        </p:nvSpPr>
        <p:spPr>
          <a:xfrm>
            <a:off x="761257" y="2519265"/>
            <a:ext cx="2791067" cy="4021236"/>
          </a:xfrm>
        </p:spPr>
        <p:txBody>
          <a:bodyPr/>
          <a:lstStyle/>
          <a:p>
            <a:endParaRPr lang="nb-NO" dirty="0"/>
          </a:p>
        </p:txBody>
      </p:sp>
      <p:sp>
        <p:nvSpPr>
          <p:cNvPr id="4" name="Plassholder for innhold 3">
            <a:extLst>
              <a:ext uri="{FF2B5EF4-FFF2-40B4-BE49-F238E27FC236}">
                <a16:creationId xmlns:a16="http://schemas.microsoft.com/office/drawing/2014/main" id="{264EC04E-2E0E-4510-A722-4C7D93DB3065}"/>
              </a:ext>
            </a:extLst>
          </p:cNvPr>
          <p:cNvSpPr>
            <a:spLocks noGrp="1"/>
          </p:cNvSpPr>
          <p:nvPr>
            <p:ph idx="1"/>
          </p:nvPr>
        </p:nvSpPr>
        <p:spPr/>
        <p:txBody>
          <a:bodyPr/>
          <a:lstStyle/>
          <a:p>
            <a:endParaRPr lang="nb-NO" dirty="0"/>
          </a:p>
        </p:txBody>
      </p:sp>
      <p:pic>
        <p:nvPicPr>
          <p:cNvPr id="5" name="Picture 4" descr="http://4.bp.blogspot.com/-oGKU7bcSpnA/T6lL8yHkgUI/AAAAAAAAHx0/QvqJeLVJi4M/s1600/Insulin+Requirements+during+Pregnancy.jpg">
            <a:hlinkClick r:id="rId2"/>
            <a:extLst>
              <a:ext uri="{FF2B5EF4-FFF2-40B4-BE49-F238E27FC236}">
                <a16:creationId xmlns:a16="http://schemas.microsoft.com/office/drawing/2014/main" id="{A2929522-4C04-487C-ADF6-16CB4EF43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550" y="468968"/>
            <a:ext cx="4003135" cy="2365489"/>
          </a:xfrm>
          <a:prstGeom prst="rect">
            <a:avLst/>
          </a:prstGeom>
          <a:noFill/>
          <a:extLst>
            <a:ext uri="{909E8E84-426E-40DD-AFC4-6F175D3DCCD1}">
              <a14:hiddenFill xmlns:a14="http://schemas.microsoft.com/office/drawing/2010/main">
                <a:solidFill>
                  <a:srgbClr val="FFFFFF"/>
                </a:solidFill>
              </a14:hiddenFill>
            </a:ext>
          </a:extLst>
        </p:spPr>
      </p:pic>
      <p:sp>
        <p:nvSpPr>
          <p:cNvPr id="6" name="Plassholder for innhold 3">
            <a:extLst>
              <a:ext uri="{FF2B5EF4-FFF2-40B4-BE49-F238E27FC236}">
                <a16:creationId xmlns:a16="http://schemas.microsoft.com/office/drawing/2014/main" id="{9861C905-5B9F-4E37-B000-3810EE6DEC6D}"/>
              </a:ext>
            </a:extLst>
          </p:cNvPr>
          <p:cNvSpPr txBox="1">
            <a:spLocks/>
          </p:cNvSpPr>
          <p:nvPr/>
        </p:nvSpPr>
        <p:spPr>
          <a:xfrm>
            <a:off x="7987005" y="507112"/>
            <a:ext cx="4129520" cy="3075843"/>
          </a:xfrm>
          <a:prstGeom prst="rect">
            <a:avLst/>
          </a:prstGeom>
          <a:solidFill>
            <a:schemeClr val="accent1">
              <a:lumMod val="20000"/>
              <a:lumOff val="80000"/>
            </a:schemeClr>
          </a:solidFill>
        </p:spPr>
        <p:txBody>
          <a:bodyPr vert="horz" lIns="89990" tIns="46795" rIns="89990" bIns="46795" rtlCol="0">
            <a:noAutofit/>
          </a:bodyPr>
          <a:lstStyle>
            <a:lvl1pPr marL="342857" indent="-342857" algn="l" defTabSz="914288" rtl="0" eaLnBrk="1" latinLnBrk="0" hangingPunct="1">
              <a:spcBef>
                <a:spcPct val="20000"/>
              </a:spcBef>
              <a:buFont typeface="Arial" pitchFamily="34" charset="0"/>
              <a:buChar char="•"/>
              <a:defRPr sz="2300" kern="1200">
                <a:solidFill>
                  <a:srgbClr val="003244"/>
                </a:solidFill>
                <a:latin typeface="+mn-lt"/>
                <a:ea typeface="+mn-ea"/>
                <a:cs typeface="+mn-cs"/>
              </a:defRPr>
            </a:lvl1pPr>
            <a:lvl2pPr marL="742859" indent="-285715" algn="l" defTabSz="914288" rtl="0" eaLnBrk="1" latinLnBrk="0" hangingPunct="1">
              <a:spcBef>
                <a:spcPct val="20000"/>
              </a:spcBef>
              <a:buFont typeface="Arial" pitchFamily="34" charset="0"/>
              <a:buChar char="–"/>
              <a:defRPr sz="2300" kern="1200">
                <a:solidFill>
                  <a:srgbClr val="003244"/>
                </a:solidFill>
                <a:latin typeface="+mn-lt"/>
                <a:ea typeface="+mn-ea"/>
                <a:cs typeface="+mn-cs"/>
              </a:defRPr>
            </a:lvl2pPr>
            <a:lvl3pPr marL="1142858" indent="-228570" algn="l" defTabSz="914288" rtl="0" eaLnBrk="1" latinLnBrk="0" hangingPunct="1">
              <a:spcBef>
                <a:spcPct val="20000"/>
              </a:spcBef>
              <a:buFont typeface="Arial" pitchFamily="34" charset="0"/>
              <a:buChar char="•"/>
              <a:defRPr sz="2300" kern="1200">
                <a:solidFill>
                  <a:srgbClr val="003244"/>
                </a:solidFill>
                <a:latin typeface="+mn-lt"/>
                <a:ea typeface="+mn-ea"/>
                <a:cs typeface="+mn-cs"/>
              </a:defRPr>
            </a:lvl3pPr>
            <a:lvl4pPr marL="1600000" indent="-228570" algn="l" defTabSz="914288" rtl="0" eaLnBrk="1" latinLnBrk="0" hangingPunct="1">
              <a:spcBef>
                <a:spcPct val="20000"/>
              </a:spcBef>
              <a:buFont typeface="Arial" pitchFamily="34" charset="0"/>
              <a:buChar char="–"/>
              <a:defRPr sz="2300" kern="1200">
                <a:solidFill>
                  <a:srgbClr val="003244"/>
                </a:solidFill>
                <a:latin typeface="+mn-lt"/>
                <a:ea typeface="+mn-ea"/>
                <a:cs typeface="+mn-cs"/>
              </a:defRPr>
            </a:lvl4pPr>
            <a:lvl5pPr marL="2057144" indent="-228570" algn="l" defTabSz="914288" rtl="0" eaLnBrk="1" latinLnBrk="0" hangingPunct="1">
              <a:spcBef>
                <a:spcPct val="20000"/>
              </a:spcBef>
              <a:buFont typeface="Arial" pitchFamily="34" charset="0"/>
              <a:buChar char="»"/>
              <a:defRPr sz="2300" kern="1200">
                <a:solidFill>
                  <a:srgbClr val="003244"/>
                </a:solidFill>
                <a:latin typeface="+mn-lt"/>
                <a:ea typeface="+mn-ea"/>
                <a:cs typeface="+mn-cs"/>
              </a:defRPr>
            </a:lvl5pPr>
            <a:lvl6pPr marL="2514285"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0"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3"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Den </a:t>
            </a:r>
            <a:r>
              <a:rPr kumimoji="0" lang="nb-NO" sz="1800" b="0" i="1" u="sng" strike="noStrike" kern="1200" cap="none" spc="0" normalizeH="0" baseline="0" noProof="0" dirty="0">
                <a:ln>
                  <a:noFill/>
                </a:ln>
                <a:solidFill>
                  <a:prstClr val="black"/>
                </a:solidFill>
                <a:effectLst/>
                <a:uLnTx/>
                <a:uFillTx/>
                <a:latin typeface="Calibri"/>
                <a:ea typeface="+mn-ea"/>
                <a:cs typeface="+mn-cs"/>
              </a:rPr>
              <a:t>egentlige svangerskapsdiabetes</a:t>
            </a:r>
            <a:r>
              <a:rPr kumimoji="0" lang="nb-NO" sz="1800" b="0" i="0" u="none" strike="noStrike" kern="1200" cap="none" spc="0" normalizeH="0" baseline="0" noProof="0" dirty="0">
                <a:ln>
                  <a:noFill/>
                </a:ln>
                <a:solidFill>
                  <a:prstClr val="black"/>
                </a:solidFill>
                <a:effectLst/>
                <a:uLnTx/>
                <a:uFillTx/>
                <a:latin typeface="Calibri"/>
                <a:ea typeface="+mn-ea"/>
                <a:cs typeface="+mn-cs"/>
              </a:rPr>
              <a:t> oppstår i </a:t>
            </a:r>
            <a:r>
              <a:rPr kumimoji="0" lang="nb-NO" sz="1800" b="0" i="1" u="sng" strike="noStrike" kern="1200" cap="none" spc="0" normalizeH="0" baseline="0" noProof="0" dirty="0">
                <a:ln>
                  <a:noFill/>
                </a:ln>
                <a:solidFill>
                  <a:prstClr val="black"/>
                </a:solidFill>
                <a:effectLst/>
                <a:uLnTx/>
                <a:uFillTx/>
                <a:latin typeface="Calibri"/>
                <a:ea typeface="+mn-ea"/>
                <a:cs typeface="+mn-cs"/>
              </a:rPr>
              <a:t>siste del av svangerskapet</a:t>
            </a:r>
            <a:r>
              <a:rPr kumimoji="0" lang="nb-NO" sz="1800" b="0" i="0" u="none" strike="noStrike" kern="1200" cap="none" spc="0" normalizeH="0" baseline="0" noProof="0" dirty="0">
                <a:ln>
                  <a:noFill/>
                </a:ln>
                <a:solidFill>
                  <a:prstClr val="black"/>
                </a:solidFill>
                <a:effectLst/>
                <a:uLnTx/>
                <a:uFillTx/>
                <a:latin typeface="Calibri"/>
                <a:ea typeface="+mn-ea"/>
                <a:cs typeface="+mn-cs"/>
              </a:rPr>
              <a:t> hos noen kvinner – de som ikke klarer å kompensere for  den fysiologiske økningen i insulinresistens – enten:</a:t>
            </a:r>
            <a:br>
              <a:rPr kumimoji="0" lang="nb-NO" sz="1800" b="0" i="0" u="none" strike="noStrike" kern="1200" cap="none" spc="0" normalizeH="0" baseline="0" noProof="0" dirty="0">
                <a:ln>
                  <a:noFill/>
                </a:ln>
                <a:solidFill>
                  <a:prstClr val="black"/>
                </a:solidFill>
                <a:effectLst/>
                <a:uLnTx/>
                <a:uFillTx/>
                <a:latin typeface="Calibri"/>
                <a:ea typeface="+mn-ea"/>
                <a:cs typeface="+mn-cs"/>
              </a:rPr>
            </a:br>
            <a:r>
              <a:rPr kumimoji="0" lang="nb-NO" sz="1800" b="0" i="0" u="none" strike="noStrike" kern="1200" cap="none" spc="0" normalizeH="0" baseline="0" noProof="0" dirty="0">
                <a:ln>
                  <a:noFill/>
                </a:ln>
                <a:solidFill>
                  <a:srgbClr val="FF0000"/>
                </a:solidFill>
                <a:effectLst/>
                <a:uLnTx/>
                <a:uFillTx/>
                <a:latin typeface="Calibri"/>
                <a:ea typeface="+mn-ea"/>
                <a:cs typeface="+mn-cs"/>
              </a:rPr>
              <a:t>- fordi de allerede har en «patologisk» insulinresistens (ved overvekt/fedme)</a:t>
            </a:r>
            <a:r>
              <a:rPr kumimoji="0" lang="nb-NO" sz="1800" b="0" i="0" u="none" strike="noStrike" kern="1200" cap="none" spc="0" normalizeH="0" baseline="0" noProof="0" dirty="0">
                <a:ln>
                  <a:noFill/>
                </a:ln>
                <a:solidFill>
                  <a:prstClr val="black"/>
                </a:solidFill>
                <a:effectLst/>
                <a:uLnTx/>
                <a:uFillTx/>
                <a:latin typeface="Calibri"/>
                <a:ea typeface="+mn-ea"/>
                <a:cs typeface="+mn-cs"/>
              </a:rPr>
              <a:t> – eller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nb-NO" sz="1800" b="0" i="0" u="none" strike="noStrike" kern="1200" cap="none" spc="0" normalizeH="0" baseline="0" noProof="0" dirty="0">
                <a:ln>
                  <a:noFill/>
                </a:ln>
                <a:solidFill>
                  <a:srgbClr val="FF0000"/>
                </a:solidFill>
                <a:effectLst/>
                <a:highlight>
                  <a:srgbClr val="FFFF00"/>
                </a:highlight>
                <a:uLnTx/>
                <a:uFillTx/>
                <a:latin typeface="Calibri"/>
                <a:ea typeface="+mn-ea"/>
                <a:cs typeface="+mn-cs"/>
              </a:rPr>
              <a:t>- fordi  «produksjonen» er for lav (betacelledysfunksjon)</a:t>
            </a:r>
            <a:endParaRPr kumimoji="0" lang="nb-NO" sz="1800" b="0" i="0" u="none" strike="noStrike" kern="1200" cap="none" spc="0" normalizeH="0" baseline="0" noProof="0" dirty="0">
              <a:ln>
                <a:noFill/>
              </a:ln>
              <a:solidFill>
                <a:srgbClr val="003244"/>
              </a:solidFill>
              <a:effectLst/>
              <a:highlight>
                <a:srgbClr val="FFFF00"/>
              </a:highlight>
              <a:uLnTx/>
              <a:uFillTx/>
              <a:latin typeface="Calibri"/>
              <a:ea typeface="+mn-ea"/>
              <a:cs typeface="+mn-cs"/>
            </a:endParaRPr>
          </a:p>
        </p:txBody>
      </p:sp>
      <p:sp>
        <p:nvSpPr>
          <p:cNvPr id="7" name="Content Placeholder 2">
            <a:extLst>
              <a:ext uri="{FF2B5EF4-FFF2-40B4-BE49-F238E27FC236}">
                <a16:creationId xmlns:a16="http://schemas.microsoft.com/office/drawing/2014/main" id="{2E8604D7-0883-49C6-8BBF-A479C3C1B7C6}"/>
              </a:ext>
            </a:extLst>
          </p:cNvPr>
          <p:cNvSpPr txBox="1">
            <a:spLocks/>
          </p:cNvSpPr>
          <p:nvPr/>
        </p:nvSpPr>
        <p:spPr>
          <a:xfrm>
            <a:off x="3853372" y="3884449"/>
            <a:ext cx="8320330" cy="1333456"/>
          </a:xfrm>
          <a:prstGeom prst="rect">
            <a:avLst/>
          </a:prstGeom>
          <a:solidFill>
            <a:schemeClr val="tx2">
              <a:lumMod val="20000"/>
              <a:lumOff val="80000"/>
            </a:schemeClr>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nb-NO" sz="2400" i="1" u="sng" dirty="0">
                <a:solidFill>
                  <a:sysClr val="windowText" lastClr="000000"/>
                </a:solidFill>
                <a:latin typeface="Calibri"/>
              </a:rPr>
              <a:t>Diagnosen kan pr i dag </a:t>
            </a:r>
            <a:r>
              <a:rPr lang="nb-NO" sz="2400" b="1" i="1" u="sng" dirty="0">
                <a:solidFill>
                  <a:sysClr val="windowText" lastClr="000000"/>
                </a:solidFill>
                <a:latin typeface="Calibri"/>
              </a:rPr>
              <a:t>kun stilles ved glukosebelastning</a:t>
            </a:r>
            <a:r>
              <a:rPr lang="nb-NO" sz="2400" b="1" dirty="0">
                <a:solidFill>
                  <a:sysClr val="windowText" lastClr="000000"/>
                </a:solidFill>
                <a:latin typeface="Calibri"/>
              </a:rPr>
              <a:t> </a:t>
            </a:r>
          </a:p>
          <a:p>
            <a:pPr lvl="1">
              <a:defRPr/>
            </a:pPr>
            <a:r>
              <a:rPr lang="nb-NO" sz="2400" dirty="0" err="1">
                <a:solidFill>
                  <a:sysClr val="windowText" lastClr="000000"/>
                </a:solidFill>
                <a:latin typeface="Calibri"/>
              </a:rPr>
              <a:t>HbAc</a:t>
            </a:r>
            <a:r>
              <a:rPr lang="nb-NO" sz="2400" dirty="0">
                <a:solidFill>
                  <a:sysClr val="windowText" lastClr="000000"/>
                </a:solidFill>
                <a:latin typeface="Calibri"/>
              </a:rPr>
              <a:t> faller i svangerskapet, og responderer for sent på økningen i glukose</a:t>
            </a:r>
          </a:p>
          <a:p>
            <a:pPr lvl="1">
              <a:defRPr/>
            </a:pPr>
            <a:r>
              <a:rPr lang="nb-NO" sz="2400" dirty="0">
                <a:solidFill>
                  <a:sysClr val="windowText" lastClr="000000"/>
                </a:solidFill>
                <a:latin typeface="Calibri"/>
              </a:rPr>
              <a:t>HbA1c ≥ 6,5% tilsier imidlertid diabetes uansett når i svangerskapet </a:t>
            </a:r>
          </a:p>
          <a:p>
            <a:pPr lvl="1">
              <a:defRPr/>
            </a:pPr>
            <a:r>
              <a:rPr lang="nb-NO" sz="2400" dirty="0">
                <a:solidFill>
                  <a:sysClr val="windowText" lastClr="000000"/>
                </a:solidFill>
                <a:latin typeface="Calibri"/>
              </a:rPr>
              <a:t>Alternative biomarkører kan være under utvikling</a:t>
            </a:r>
          </a:p>
        </p:txBody>
      </p:sp>
      <p:sp>
        <p:nvSpPr>
          <p:cNvPr id="8" name="TextBox 1">
            <a:extLst>
              <a:ext uri="{FF2B5EF4-FFF2-40B4-BE49-F238E27FC236}">
                <a16:creationId xmlns:a16="http://schemas.microsoft.com/office/drawing/2014/main" id="{17588588-1EE5-4B0C-974F-AB988A98D389}"/>
              </a:ext>
            </a:extLst>
          </p:cNvPr>
          <p:cNvSpPr txBox="1"/>
          <p:nvPr/>
        </p:nvSpPr>
        <p:spPr>
          <a:xfrm>
            <a:off x="4564834" y="5443221"/>
            <a:ext cx="6403291" cy="646331"/>
          </a:xfrm>
          <a:prstGeom prst="rect">
            <a:avLst/>
          </a:prstGeom>
          <a:solidFill>
            <a:schemeClr val="tx2">
              <a:lumMod val="20000"/>
              <a:lumOff val="80000"/>
            </a:schemeClr>
          </a:solidFill>
        </p:spPr>
        <p:txBody>
          <a:bodyPr wrap="none" rtlCol="0">
            <a:spAutoFit/>
          </a:bodyPr>
          <a:lstStyle/>
          <a:p>
            <a:pPr marL="57150" defTabSz="914400">
              <a:defRPr/>
            </a:pPr>
            <a:r>
              <a:rPr lang="nb-NO" sz="1800" b="1" i="1" u="sng" kern="0" dirty="0">
                <a:solidFill>
                  <a:prstClr val="black"/>
                </a:solidFill>
                <a:latin typeface="Calibri"/>
              </a:rPr>
              <a:t>OGTT</a:t>
            </a:r>
            <a:r>
              <a:rPr lang="nb-NO" sz="1800" i="1" u="sng" kern="0" dirty="0">
                <a:solidFill>
                  <a:prstClr val="black"/>
                </a:solidFill>
                <a:latin typeface="Calibri"/>
              </a:rPr>
              <a:t> anbefales i uke 24 - 28 </a:t>
            </a:r>
            <a:r>
              <a:rPr lang="nb-NO" sz="1800" kern="0" dirty="0">
                <a:solidFill>
                  <a:prstClr val="black"/>
                </a:solidFill>
                <a:latin typeface="Calibri"/>
              </a:rPr>
              <a:t>for å fange opp så mange som mulig </a:t>
            </a:r>
          </a:p>
          <a:p>
            <a:pPr marL="57150" defTabSz="914400">
              <a:defRPr/>
            </a:pPr>
            <a:r>
              <a:rPr lang="nb-NO" sz="1800" kern="0" dirty="0">
                <a:solidFill>
                  <a:prstClr val="black"/>
                </a:solidFill>
                <a:latin typeface="Calibri"/>
              </a:rPr>
              <a:t>	mens det ennå er tid til å få effekt av tiltak</a:t>
            </a:r>
          </a:p>
        </p:txBody>
      </p:sp>
      <p:sp>
        <p:nvSpPr>
          <p:cNvPr id="9" name="Right Arrow 5">
            <a:extLst>
              <a:ext uri="{FF2B5EF4-FFF2-40B4-BE49-F238E27FC236}">
                <a16:creationId xmlns:a16="http://schemas.microsoft.com/office/drawing/2014/main" id="{FB648274-F232-4F07-9EAC-55146F539047}"/>
              </a:ext>
            </a:extLst>
          </p:cNvPr>
          <p:cNvSpPr/>
          <p:nvPr/>
        </p:nvSpPr>
        <p:spPr>
          <a:xfrm rot="3862374">
            <a:off x="5825587" y="974212"/>
            <a:ext cx="540827" cy="134090"/>
          </a:xfrm>
          <a:prstGeom prst="rightArrow">
            <a:avLst/>
          </a:prstGeom>
          <a:solidFill>
            <a:srgbClr val="FF0000"/>
          </a:solidFill>
          <a:ln w="25400" cap="flat" cmpd="sng" algn="ctr">
            <a:solidFill>
              <a:srgbClr val="FF0000"/>
            </a:solidFill>
            <a:prstDash val="solid"/>
          </a:ln>
          <a:effectLst/>
        </p:spPr>
        <p:txBody>
          <a:bodyPr rtlCol="0" anchor="ctr"/>
          <a:lstStyle/>
          <a:p>
            <a:pPr algn="ctr" defTabSz="914400">
              <a:defRPr/>
            </a:pPr>
            <a:endParaRPr lang="nb-NO" sz="1800" kern="0">
              <a:solidFill>
                <a:prstClr val="white"/>
              </a:solidFill>
              <a:latin typeface="Calibri"/>
            </a:endParaRPr>
          </a:p>
        </p:txBody>
      </p:sp>
    </p:spTree>
    <p:extLst>
      <p:ext uri="{BB962C8B-B14F-4D97-AF65-F5344CB8AC3E}">
        <p14:creationId xmlns:p14="http://schemas.microsoft.com/office/powerpoint/2010/main" val="146161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479DAB-046C-4CF9-8E81-C77F70417722}"/>
              </a:ext>
            </a:extLst>
          </p:cNvPr>
          <p:cNvSpPr>
            <a:spLocks noGrp="1"/>
          </p:cNvSpPr>
          <p:nvPr>
            <p:ph type="title"/>
          </p:nvPr>
        </p:nvSpPr>
        <p:spPr>
          <a:xfrm>
            <a:off x="761257" y="964510"/>
            <a:ext cx="2791067" cy="1106886"/>
          </a:xfrm>
        </p:spPr>
        <p:txBody>
          <a:bodyPr>
            <a:normAutofit fontScale="90000"/>
          </a:bodyPr>
          <a:lstStyle/>
          <a:p>
            <a:r>
              <a:rPr lang="nb-NO" dirty="0"/>
              <a:t>Bakgrunn III:</a:t>
            </a:r>
            <a:br>
              <a:rPr lang="nb-NO" dirty="0"/>
            </a:br>
            <a:r>
              <a:rPr lang="nb-NO" dirty="0">
                <a:solidFill>
                  <a:srgbClr val="FFFF00"/>
                </a:solidFill>
              </a:rPr>
              <a:t>Nye diagnostiske grenseverdier</a:t>
            </a:r>
            <a:br>
              <a:rPr lang="nb-NO" dirty="0">
                <a:solidFill>
                  <a:srgbClr val="FFFF00"/>
                </a:solidFill>
              </a:rPr>
            </a:br>
            <a:endParaRPr lang="nb-NO" dirty="0">
              <a:solidFill>
                <a:srgbClr val="FFFF00"/>
              </a:solidFill>
            </a:endParaRPr>
          </a:p>
        </p:txBody>
      </p:sp>
      <p:sp>
        <p:nvSpPr>
          <p:cNvPr id="3" name="Plassholder for tekst 2">
            <a:extLst>
              <a:ext uri="{FF2B5EF4-FFF2-40B4-BE49-F238E27FC236}">
                <a16:creationId xmlns:a16="http://schemas.microsoft.com/office/drawing/2014/main" id="{00BD4CEA-CE75-465A-86BF-EF3530DE9459}"/>
              </a:ext>
            </a:extLst>
          </p:cNvPr>
          <p:cNvSpPr>
            <a:spLocks noGrp="1"/>
          </p:cNvSpPr>
          <p:nvPr>
            <p:ph type="body" sz="quarter" idx="14"/>
          </p:nvPr>
        </p:nvSpPr>
        <p:spPr>
          <a:xfrm>
            <a:off x="671803" y="2220686"/>
            <a:ext cx="2880521" cy="4319815"/>
          </a:xfrm>
        </p:spPr>
        <p:txBody>
          <a:bodyPr/>
          <a:lstStyle/>
          <a:p>
            <a:r>
              <a:rPr lang="nb-NO" dirty="0"/>
              <a:t>HAPO-studien, </a:t>
            </a:r>
            <a:r>
              <a:rPr lang="nb-NO" sz="1400" dirty="0"/>
              <a:t>NEJM 2008</a:t>
            </a:r>
            <a:br>
              <a:rPr lang="nb-NO" dirty="0"/>
            </a:br>
            <a:r>
              <a:rPr lang="nb-NO" sz="1400" dirty="0"/>
              <a:t>(n= 23216, 9 land, 15 sentre)  </a:t>
            </a:r>
          </a:p>
        </p:txBody>
      </p:sp>
      <p:sp>
        <p:nvSpPr>
          <p:cNvPr id="7" name="TekstSylinder 6">
            <a:extLst>
              <a:ext uri="{FF2B5EF4-FFF2-40B4-BE49-F238E27FC236}">
                <a16:creationId xmlns:a16="http://schemas.microsoft.com/office/drawing/2014/main" id="{E0551D0C-D103-49C3-9A04-8CAAFE8CE0E5}"/>
              </a:ext>
            </a:extLst>
          </p:cNvPr>
          <p:cNvSpPr txBox="1"/>
          <p:nvPr/>
        </p:nvSpPr>
        <p:spPr>
          <a:xfrm>
            <a:off x="3990108" y="167204"/>
            <a:ext cx="1864426" cy="369204"/>
          </a:xfrm>
          <a:prstGeom prst="rect">
            <a:avLst/>
          </a:prstGeom>
          <a:noFill/>
        </p:spPr>
        <p:txBody>
          <a:bodyPr wrap="square" rtlCol="0">
            <a:spAutoFit/>
          </a:bodyPr>
          <a:lstStyle/>
          <a:p>
            <a:r>
              <a:rPr lang="nb-NO" dirty="0"/>
              <a:t>WHO 1999:</a:t>
            </a:r>
          </a:p>
        </p:txBody>
      </p:sp>
      <p:sp>
        <p:nvSpPr>
          <p:cNvPr id="9" name="TekstSylinder 8">
            <a:extLst>
              <a:ext uri="{FF2B5EF4-FFF2-40B4-BE49-F238E27FC236}">
                <a16:creationId xmlns:a16="http://schemas.microsoft.com/office/drawing/2014/main" id="{D73C25AF-1084-4AC3-8896-49399F020670}"/>
              </a:ext>
            </a:extLst>
          </p:cNvPr>
          <p:cNvSpPr txBox="1"/>
          <p:nvPr/>
        </p:nvSpPr>
        <p:spPr>
          <a:xfrm>
            <a:off x="3990108" y="960805"/>
            <a:ext cx="1666504" cy="369204"/>
          </a:xfrm>
          <a:prstGeom prst="rect">
            <a:avLst/>
          </a:prstGeom>
          <a:noFill/>
        </p:spPr>
        <p:txBody>
          <a:bodyPr wrap="square" rtlCol="0">
            <a:spAutoFit/>
          </a:bodyPr>
          <a:lstStyle/>
          <a:p>
            <a:r>
              <a:rPr lang="nb-NO" dirty="0"/>
              <a:t>WHO 2013:</a:t>
            </a:r>
          </a:p>
        </p:txBody>
      </p:sp>
      <p:sp>
        <p:nvSpPr>
          <p:cNvPr id="10" name="TextBox 5">
            <a:extLst>
              <a:ext uri="{FF2B5EF4-FFF2-40B4-BE49-F238E27FC236}">
                <a16:creationId xmlns:a16="http://schemas.microsoft.com/office/drawing/2014/main" id="{35656CBC-4D3C-4BB2-B559-0239BB8A0374}"/>
              </a:ext>
            </a:extLst>
          </p:cNvPr>
          <p:cNvSpPr txBox="1"/>
          <p:nvPr/>
        </p:nvSpPr>
        <p:spPr>
          <a:xfrm>
            <a:off x="5428228" y="74807"/>
            <a:ext cx="3916350" cy="553998"/>
          </a:xfrm>
          <a:prstGeom prst="rect">
            <a:avLst/>
          </a:prstGeom>
          <a:solidFill>
            <a:srgbClr val="4F81BD">
              <a:lumMod val="20000"/>
              <a:lumOff val="80000"/>
            </a:srgbClr>
          </a:soli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nb-NO" sz="1500" b="0" i="0" u="none" strike="noStrike" kern="0" cap="none" spc="0" normalizeH="0" baseline="0" noProof="0" dirty="0">
                <a:ln>
                  <a:noFill/>
                </a:ln>
                <a:solidFill>
                  <a:prstClr val="black"/>
                </a:solidFill>
                <a:effectLst/>
                <a:uLnTx/>
                <a:uFillTx/>
                <a:latin typeface="Calibri"/>
              </a:rPr>
              <a:t>Basert på </a:t>
            </a:r>
            <a:r>
              <a:rPr kumimoji="0" lang="nb-NO" sz="1500" b="1" i="0" u="none" strike="noStrike" kern="0" cap="none" spc="0" normalizeH="0" baseline="0" noProof="0" dirty="0">
                <a:ln>
                  <a:noFill/>
                </a:ln>
                <a:solidFill>
                  <a:prstClr val="black"/>
                </a:solidFill>
                <a:effectLst/>
                <a:uLnTx/>
                <a:uFillTx/>
                <a:latin typeface="Calibri"/>
              </a:rPr>
              <a:t>kvinnens risiko for diabetes type 2, </a:t>
            </a:r>
            <a:br>
              <a:rPr kumimoji="0" lang="nb-NO" sz="1500" b="1" i="0" u="none" strike="noStrike" kern="0" cap="none" spc="0" normalizeH="0" baseline="0" noProof="0" dirty="0">
                <a:ln>
                  <a:noFill/>
                </a:ln>
                <a:solidFill>
                  <a:prstClr val="black"/>
                </a:solidFill>
                <a:effectLst/>
                <a:uLnTx/>
                <a:uFillTx/>
                <a:latin typeface="Calibri"/>
              </a:rPr>
            </a:br>
            <a:r>
              <a:rPr kumimoji="0" lang="nb-NO" sz="1500" b="0" i="0" u="none" strike="noStrike" kern="0" cap="none" spc="0" normalizeH="0" baseline="0" noProof="0" dirty="0">
                <a:ln>
                  <a:noFill/>
                </a:ln>
                <a:solidFill>
                  <a:prstClr val="black"/>
                </a:solidFill>
                <a:effectLst/>
                <a:uLnTx/>
                <a:uFillTx/>
                <a:latin typeface="Calibri"/>
              </a:rPr>
              <a:t>men gir også økt risiko for barnet</a:t>
            </a:r>
          </a:p>
        </p:txBody>
      </p:sp>
      <p:pic>
        <p:nvPicPr>
          <p:cNvPr id="11" name="Bilde 10">
            <a:extLst>
              <a:ext uri="{FF2B5EF4-FFF2-40B4-BE49-F238E27FC236}">
                <a16:creationId xmlns:a16="http://schemas.microsoft.com/office/drawing/2014/main" id="{332F5527-7060-40C9-AD44-421C19256D36}"/>
              </a:ext>
            </a:extLst>
          </p:cNvPr>
          <p:cNvPicPr>
            <a:picLocks noChangeAspect="1"/>
          </p:cNvPicPr>
          <p:nvPr/>
        </p:nvPicPr>
        <p:blipFill>
          <a:blip r:embed="rId2"/>
          <a:stretch>
            <a:fillRect/>
          </a:stretch>
        </p:blipFill>
        <p:spPr>
          <a:xfrm>
            <a:off x="226074" y="2893281"/>
            <a:ext cx="4932701" cy="3638530"/>
          </a:xfrm>
          <a:prstGeom prst="rect">
            <a:avLst/>
          </a:prstGeom>
        </p:spPr>
      </p:pic>
      <p:sp>
        <p:nvSpPr>
          <p:cNvPr id="12" name="Plassholder for innhold 11">
            <a:extLst>
              <a:ext uri="{FF2B5EF4-FFF2-40B4-BE49-F238E27FC236}">
                <a16:creationId xmlns:a16="http://schemas.microsoft.com/office/drawing/2014/main" id="{1E33BF3A-DA35-4CB0-B88C-925867AB439A}"/>
              </a:ext>
            </a:extLst>
          </p:cNvPr>
          <p:cNvSpPr>
            <a:spLocks noGrp="1"/>
          </p:cNvSpPr>
          <p:nvPr>
            <p:ph idx="1"/>
          </p:nvPr>
        </p:nvSpPr>
        <p:spPr>
          <a:xfrm>
            <a:off x="5248894" y="4993310"/>
            <a:ext cx="6578930" cy="1644996"/>
          </a:xfrm>
        </p:spPr>
        <p:txBody>
          <a:bodyPr>
            <a:normAutofit fontScale="92500" lnSpcReduction="10000"/>
          </a:bodyPr>
          <a:lstStyle/>
          <a:p>
            <a:pPr marL="179982" lvl="0" indent="-179982">
              <a:buFont typeface="Arial" panose="020B0604020202020204" pitchFamily="34" charset="0"/>
              <a:buChar char="•"/>
            </a:pPr>
            <a:r>
              <a:rPr lang="nb-NO" sz="2000" b="1" dirty="0">
                <a:sym typeface="Wingdings" panose="05000000000000000000" pitchFamily="2" charset="2"/>
              </a:rPr>
              <a:t>Ingen internasjonal konsensus</a:t>
            </a:r>
            <a:r>
              <a:rPr lang="nb-NO" sz="2000" dirty="0">
                <a:sym typeface="Wingdings" panose="05000000000000000000" pitchFamily="2" charset="2"/>
              </a:rPr>
              <a:t> om hvilke kriterier som inngår i en </a:t>
            </a:r>
            <a:r>
              <a:rPr lang="nb-NO" sz="2000" b="1" dirty="0">
                <a:sym typeface="Wingdings" panose="05000000000000000000" pitchFamily="2" charset="2"/>
              </a:rPr>
              <a:t>optimal test/screening strategi</a:t>
            </a:r>
          </a:p>
          <a:p>
            <a:pPr lvl="0"/>
            <a:r>
              <a:rPr lang="nb-NO" sz="2000" dirty="0">
                <a:sym typeface="Wingdings" panose="05000000000000000000" pitchFamily="2" charset="2"/>
              </a:rPr>
              <a:t> Premiss for norsk screeningstrategi:</a:t>
            </a:r>
          </a:p>
          <a:p>
            <a:pPr lvl="0"/>
            <a:r>
              <a:rPr lang="nb-NO" sz="2000" dirty="0">
                <a:sym typeface="Wingdings" panose="05000000000000000000" pitchFamily="2" charset="2"/>
              </a:rPr>
              <a:t>Viktig å finne de kvinner som har en doblet risiko for uheldige utfall når intervensjon er enkel, effektiv og tilnærmet bivirkningsfri </a:t>
            </a:r>
            <a:endParaRPr lang="nb-NO" sz="2000" dirty="0"/>
          </a:p>
          <a:p>
            <a:endParaRPr lang="nb-NO" dirty="0"/>
          </a:p>
        </p:txBody>
      </p:sp>
      <p:sp>
        <p:nvSpPr>
          <p:cNvPr id="13" name="Rectangle 8">
            <a:extLst>
              <a:ext uri="{FF2B5EF4-FFF2-40B4-BE49-F238E27FC236}">
                <a16:creationId xmlns:a16="http://schemas.microsoft.com/office/drawing/2014/main" id="{3742C82A-527D-49A2-B603-5E36D8A553A7}"/>
              </a:ext>
            </a:extLst>
          </p:cNvPr>
          <p:cNvSpPr/>
          <p:nvPr/>
        </p:nvSpPr>
        <p:spPr>
          <a:xfrm>
            <a:off x="5192423" y="3702869"/>
            <a:ext cx="4203865" cy="1154162"/>
          </a:xfrm>
          <a:prstGeom prst="rect">
            <a:avLst/>
          </a:prstGeom>
          <a:solidFill>
            <a:srgbClr val="4F81BD">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800" b="1" i="0" u="none" strike="noStrike" kern="0" cap="none" spc="0" normalizeH="0" baseline="0" noProof="0" dirty="0">
                <a:ln>
                  <a:noFill/>
                </a:ln>
                <a:solidFill>
                  <a:prstClr val="black"/>
                </a:solidFill>
                <a:effectLst/>
                <a:uLnTx/>
                <a:uFillTx/>
                <a:latin typeface="Calibri"/>
              </a:rPr>
              <a:t>Nye norske diagnostiske kriterier identifiserer kvinner med </a:t>
            </a:r>
            <a:r>
              <a:rPr kumimoji="0" lang="nb-NO" sz="1800" b="1" i="0" u="sng" strike="noStrike" kern="0" cap="none" spc="0" normalizeH="0" baseline="0" noProof="0" dirty="0">
                <a:ln>
                  <a:noFill/>
                </a:ln>
                <a:solidFill>
                  <a:prstClr val="black"/>
                </a:solidFill>
                <a:effectLst/>
                <a:uLnTx/>
                <a:uFillTx/>
                <a:latin typeface="Calibri"/>
              </a:rPr>
              <a:t>doblet risiko</a:t>
            </a:r>
            <a:r>
              <a:rPr kumimoji="0" lang="nb-NO" sz="1800" b="1" i="0" strike="noStrike" kern="0" cap="none" spc="0" normalizeH="0" baseline="0" noProof="0" dirty="0">
                <a:ln>
                  <a:noFill/>
                </a:ln>
                <a:solidFill>
                  <a:prstClr val="black"/>
                </a:solidFill>
                <a:effectLst/>
                <a:uLnTx/>
                <a:uFillTx/>
                <a:latin typeface="Calibri"/>
              </a:rPr>
              <a:t> </a:t>
            </a:r>
            <a:r>
              <a:rPr kumimoji="0" lang="nb-NO" sz="1800" i="0" strike="noStrike" kern="0" cap="none" spc="0" normalizeH="0" baseline="0" noProof="0" dirty="0">
                <a:ln>
                  <a:noFill/>
                </a:ln>
                <a:solidFill>
                  <a:prstClr val="black"/>
                </a:solidFill>
                <a:effectLst/>
                <a:uLnTx/>
                <a:uFillTx/>
                <a:latin typeface="Calibri"/>
              </a:rPr>
              <a:t>(OR 2,0): </a:t>
            </a:r>
            <a:r>
              <a:rPr kumimoji="0" lang="nb-NO" sz="1800" b="1" i="0" strike="noStrike" kern="0" cap="none" spc="0" normalizeH="0" baseline="0" noProof="0" dirty="0">
                <a:ln>
                  <a:noFill/>
                </a:ln>
                <a:solidFill>
                  <a:prstClr val="black"/>
                </a:solidFill>
                <a:effectLst/>
                <a:uLnTx/>
                <a:uFillTx/>
                <a:latin typeface="Calibri"/>
              </a:rPr>
              <a:t>Fast-glu: 5,3 og 2-t: 9,0</a:t>
            </a:r>
            <a:endParaRPr kumimoji="0" lang="nb-NO" sz="1800" b="1" i="0" u="sng"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500" b="0" i="0" u="none" strike="noStrike" kern="0" cap="none" spc="0" normalizeH="0" baseline="0" noProof="0" dirty="0">
                <a:ln>
                  <a:noFill/>
                </a:ln>
                <a:solidFill>
                  <a:prstClr val="black"/>
                </a:solidFill>
                <a:effectLst/>
                <a:uLnTx/>
                <a:uFillTx/>
                <a:latin typeface="Calibri"/>
              </a:rPr>
              <a:t>Gjør det </a:t>
            </a:r>
            <a:r>
              <a:rPr kumimoji="0" lang="nb-NO" sz="1500" b="0" i="0" u="sng" strike="noStrike" kern="0" cap="none" spc="0" normalizeH="0" baseline="0" noProof="0" dirty="0">
                <a:ln>
                  <a:noFill/>
                </a:ln>
                <a:solidFill>
                  <a:prstClr val="black"/>
                </a:solidFill>
                <a:effectLst/>
                <a:uLnTx/>
                <a:uFillTx/>
                <a:latin typeface="Calibri"/>
              </a:rPr>
              <a:t>viktig at diagnosen stilles </a:t>
            </a:r>
          </a:p>
        </p:txBody>
      </p:sp>
      <p:sp>
        <p:nvSpPr>
          <p:cNvPr id="14" name="TextBox 2">
            <a:extLst>
              <a:ext uri="{FF2B5EF4-FFF2-40B4-BE49-F238E27FC236}">
                <a16:creationId xmlns:a16="http://schemas.microsoft.com/office/drawing/2014/main" id="{08E6EC16-4DD8-4FD1-915B-1776A3DC5C83}"/>
              </a:ext>
            </a:extLst>
          </p:cNvPr>
          <p:cNvSpPr txBox="1"/>
          <p:nvPr/>
        </p:nvSpPr>
        <p:spPr>
          <a:xfrm>
            <a:off x="3789705" y="1413246"/>
            <a:ext cx="4129657" cy="1015663"/>
          </a:xfrm>
          <a:prstGeom prst="rect">
            <a:avLst/>
          </a:prstGeom>
          <a:solidFill>
            <a:srgbClr val="4F81BD">
              <a:lumMod val="20000"/>
              <a:lumOff val="80000"/>
            </a:srgbClr>
          </a:solid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err="1">
                <a:ln>
                  <a:noFill/>
                </a:ln>
                <a:solidFill>
                  <a:prstClr val="black"/>
                </a:solidFill>
                <a:effectLst/>
                <a:uLnTx/>
                <a:uFillTx/>
                <a:latin typeface="Calibri"/>
              </a:rPr>
              <a:t>Basert</a:t>
            </a:r>
            <a:r>
              <a:rPr kumimoji="0" lang="en-GB" sz="1500" b="0" i="0" u="none" strike="noStrike" kern="0" cap="none" spc="0" normalizeH="0" baseline="0" noProof="0" dirty="0">
                <a:ln>
                  <a:noFill/>
                </a:ln>
                <a:solidFill>
                  <a:prstClr val="black"/>
                </a:solidFill>
                <a:effectLst/>
                <a:uLnTx/>
                <a:uFillTx/>
                <a:latin typeface="Calibri"/>
              </a:rPr>
              <a:t> </a:t>
            </a:r>
            <a:r>
              <a:rPr kumimoji="0" lang="en-GB" sz="1500" b="0" i="0" u="none" strike="noStrike" kern="0" cap="none" spc="0" normalizeH="0" baseline="0" noProof="0" dirty="0" err="1">
                <a:ln>
                  <a:noFill/>
                </a:ln>
                <a:solidFill>
                  <a:prstClr val="black"/>
                </a:solidFill>
                <a:effectLst/>
                <a:uLnTx/>
                <a:uFillTx/>
                <a:latin typeface="Calibri"/>
              </a:rPr>
              <a:t>på</a:t>
            </a:r>
            <a:r>
              <a:rPr kumimoji="0" lang="en-GB" sz="1500" b="0" i="0" u="none" strike="noStrike" kern="0" cap="none" spc="0" normalizeH="0" baseline="0" noProof="0" dirty="0">
                <a:ln>
                  <a:noFill/>
                </a:ln>
                <a:solidFill>
                  <a:prstClr val="black"/>
                </a:solidFill>
                <a:effectLst/>
                <a:uLnTx/>
                <a:uFillTx/>
                <a:latin typeface="Calibri"/>
              </a:rPr>
              <a:t> </a:t>
            </a:r>
            <a:r>
              <a:rPr kumimoji="0" lang="en-GB" sz="1500" b="0" i="0" u="none" strike="noStrike" kern="0" cap="none" spc="0" normalizeH="0" baseline="0" noProof="0" dirty="0" err="1">
                <a:ln>
                  <a:noFill/>
                </a:ln>
                <a:solidFill>
                  <a:prstClr val="black"/>
                </a:solidFill>
                <a:effectLst/>
                <a:uLnTx/>
                <a:uFillTx/>
                <a:latin typeface="Calibri"/>
              </a:rPr>
              <a:t>risiko</a:t>
            </a:r>
            <a:r>
              <a:rPr kumimoji="0" lang="en-GB" sz="1500" b="0" i="0" u="none" strike="noStrike" kern="0" cap="none" spc="0" normalizeH="0" baseline="0" noProof="0" dirty="0">
                <a:ln>
                  <a:noFill/>
                </a:ln>
                <a:solidFill>
                  <a:prstClr val="black"/>
                </a:solidFill>
                <a:effectLst/>
                <a:uLnTx/>
                <a:uFillTx/>
                <a:latin typeface="Calibri"/>
              </a:rPr>
              <a:t> for </a:t>
            </a:r>
            <a:r>
              <a:rPr kumimoji="0" lang="en-GB" sz="1500" b="0" i="0" u="none" strike="noStrike" kern="0" cap="none" spc="0" normalizeH="0" baseline="0" noProof="0" dirty="0" err="1">
                <a:ln>
                  <a:noFill/>
                </a:ln>
                <a:solidFill>
                  <a:prstClr val="black"/>
                </a:solidFill>
                <a:effectLst/>
                <a:uLnTx/>
                <a:uFillTx/>
                <a:latin typeface="Calibri"/>
              </a:rPr>
              <a:t>komplikasjoner</a:t>
            </a:r>
            <a:r>
              <a:rPr kumimoji="0" lang="en-GB" sz="1500" b="0" i="0" u="none" strike="noStrike" kern="0" cap="none" spc="0" normalizeH="0" baseline="0" noProof="0" dirty="0">
                <a:ln>
                  <a:noFill/>
                </a:ln>
                <a:solidFill>
                  <a:prstClr val="black"/>
                </a:solidFill>
                <a:effectLst/>
                <a:uLnTx/>
                <a:uFillTx/>
                <a:latin typeface="Calibri"/>
              </a:rPr>
              <a:t> </a:t>
            </a:r>
            <a:r>
              <a:rPr kumimoji="0" lang="en-GB" sz="1500" b="0" i="0" u="none" strike="noStrike" kern="0" cap="none" spc="0" normalizeH="0" baseline="0" noProof="0" dirty="0" err="1">
                <a:ln>
                  <a:noFill/>
                </a:ln>
                <a:solidFill>
                  <a:prstClr val="black"/>
                </a:solidFill>
                <a:effectLst/>
                <a:uLnTx/>
                <a:uFillTx/>
                <a:latin typeface="Calibri"/>
              </a:rPr>
              <a:t>hos</a:t>
            </a:r>
            <a:r>
              <a:rPr kumimoji="0" lang="en-GB" sz="1500" b="0" i="0" u="none" strike="noStrike" kern="0" cap="none" spc="0" normalizeH="0" baseline="0" noProof="0" dirty="0">
                <a:ln>
                  <a:noFill/>
                </a:ln>
                <a:solidFill>
                  <a:prstClr val="black"/>
                </a:solidFill>
                <a:effectLst/>
                <a:uLnTx/>
                <a:uFillTx/>
                <a:latin typeface="Calibri"/>
              </a:rPr>
              <a:t> </a:t>
            </a:r>
            <a:r>
              <a:rPr kumimoji="0" lang="en-GB" sz="1500" b="0" i="0" u="none" strike="noStrike" kern="0" cap="none" spc="0" normalizeH="0" baseline="0" noProof="0" dirty="0" err="1">
                <a:ln>
                  <a:noFill/>
                </a:ln>
                <a:solidFill>
                  <a:prstClr val="black"/>
                </a:solidFill>
                <a:effectLst/>
                <a:uLnTx/>
                <a:uFillTx/>
                <a:latin typeface="Calibri"/>
              </a:rPr>
              <a:t>barnet</a:t>
            </a:r>
            <a:r>
              <a:rPr kumimoji="0" lang="en-GB" sz="1500" b="0" i="0" u="none" strike="noStrike" kern="0" cap="none" spc="0" normalizeH="0" baseline="0" noProof="0" dirty="0">
                <a:ln>
                  <a:noFill/>
                </a:ln>
                <a:solidFill>
                  <a:prstClr val="black"/>
                </a:solidFill>
                <a:effectLst/>
                <a:uLnTx/>
                <a:uFillTx/>
                <a:latin typeface="Calibri"/>
              </a:rPr>
              <a:t>, </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err="1">
                <a:ln>
                  <a:noFill/>
                </a:ln>
                <a:solidFill>
                  <a:prstClr val="black"/>
                </a:solidFill>
                <a:effectLst/>
                <a:uLnTx/>
                <a:uFillTx/>
                <a:latin typeface="Calibri"/>
              </a:rPr>
              <a:t>jfr</a:t>
            </a:r>
            <a:r>
              <a:rPr kumimoji="0" lang="en-GB" sz="1500" b="0" i="0" u="none" strike="noStrike" kern="0" cap="none" spc="0" normalizeH="0" baseline="0" noProof="0" dirty="0">
                <a:ln>
                  <a:noFill/>
                </a:ln>
                <a:solidFill>
                  <a:prstClr val="black"/>
                </a:solidFill>
                <a:effectLst/>
                <a:uLnTx/>
                <a:uFillTx/>
                <a:latin typeface="Calibri"/>
              </a:rPr>
              <a:t> </a:t>
            </a:r>
            <a:r>
              <a:rPr kumimoji="0" lang="en-GB" sz="1500" b="0" i="0" u="none" strike="noStrike" kern="0" cap="none" spc="0" normalizeH="0" baseline="0" noProof="0" dirty="0" err="1">
                <a:ln>
                  <a:noFill/>
                </a:ln>
                <a:solidFill>
                  <a:prstClr val="black"/>
                </a:solidFill>
                <a:effectLst/>
                <a:uLnTx/>
                <a:uFillTx/>
                <a:latin typeface="Calibri"/>
              </a:rPr>
              <a:t>HAPOstudien</a:t>
            </a:r>
            <a:r>
              <a:rPr kumimoji="0" lang="en-GB" sz="1500" b="0" i="0" u="none" strike="noStrike" kern="0" cap="none" spc="0" normalizeH="0" baseline="0" noProof="0" dirty="0">
                <a:ln>
                  <a:noFill/>
                </a:ln>
                <a:solidFill>
                  <a:prstClr val="black"/>
                </a:solidFill>
                <a:effectLst/>
                <a:uLnTx/>
                <a:uFillTx/>
                <a:latin typeface="Calibri"/>
              </a:rPr>
              <a:t>, OR 1,75</a:t>
            </a:r>
            <a:r>
              <a:rPr kumimoji="0" lang="en-GB" sz="1500" b="0" i="0" u="none" strike="noStrike" kern="0" cap="none" spc="0" normalizeH="0" noProof="0" dirty="0">
                <a:ln>
                  <a:noFill/>
                </a:ln>
                <a:solidFill>
                  <a:prstClr val="black"/>
                </a:solidFill>
                <a:effectLst/>
                <a:uLnTx/>
                <a:uFillTx/>
                <a:latin typeface="Calibri"/>
              </a:rPr>
              <a:t> (75 % </a:t>
            </a:r>
            <a:r>
              <a:rPr kumimoji="0" lang="en-GB" sz="1500" b="0" i="0" u="none" strike="noStrike" kern="0" cap="none" spc="0" normalizeH="0" noProof="0" dirty="0" err="1">
                <a:ln>
                  <a:noFill/>
                </a:ln>
                <a:solidFill>
                  <a:prstClr val="black"/>
                </a:solidFill>
                <a:effectLst/>
                <a:uLnTx/>
                <a:uFillTx/>
                <a:latin typeface="Calibri"/>
              </a:rPr>
              <a:t>risiko</a:t>
            </a:r>
            <a:r>
              <a:rPr lang="en-GB" sz="1500" kern="0" dirty="0">
                <a:solidFill>
                  <a:prstClr val="black"/>
                </a:solidFill>
                <a:latin typeface="Calibri"/>
              </a:rPr>
              <a:t>)</a:t>
            </a:r>
            <a:endParaRPr kumimoji="0" lang="en-GB" sz="1500" b="0" i="0" u="none" strike="noStrike" kern="0" cap="none" spc="0" normalizeH="0" baseline="0" noProof="0" dirty="0">
              <a:ln>
                <a:noFill/>
              </a:ln>
              <a:solidFill>
                <a:prstClr val="black"/>
              </a:solidFill>
              <a:effectLst/>
              <a:uLnTx/>
              <a:uFillTx/>
              <a:latin typeface="Calibri"/>
            </a:endParaRPr>
          </a:p>
          <a:p>
            <a:pPr marL="0" marR="0" lvl="1" indent="0" defTabSz="914400" eaLnBrk="1" fontAlgn="auto" latinLnBrk="0" hangingPunct="1">
              <a:lnSpc>
                <a:spcPct val="100000"/>
              </a:lnSpc>
              <a:spcBef>
                <a:spcPts val="0"/>
              </a:spcBef>
              <a:spcAft>
                <a:spcPts val="0"/>
              </a:spcAft>
              <a:buClrTx/>
              <a:buSzTx/>
              <a:buFontTx/>
              <a:buNone/>
              <a:tabLst/>
              <a:defRPr/>
            </a:pPr>
            <a:r>
              <a:rPr lang="en-GB" sz="1500" b="1" kern="0" dirty="0">
                <a:solidFill>
                  <a:prstClr val="black"/>
                </a:solidFill>
                <a:latin typeface="Calibri"/>
              </a:rPr>
              <a:t>Fast-</a:t>
            </a:r>
            <a:r>
              <a:rPr lang="en-GB" sz="1500" b="1" kern="0" dirty="0" err="1">
                <a:solidFill>
                  <a:prstClr val="black"/>
                </a:solidFill>
                <a:latin typeface="Calibri"/>
              </a:rPr>
              <a:t>glu</a:t>
            </a:r>
            <a:r>
              <a:rPr lang="en-GB" sz="1500" b="1" kern="0" dirty="0">
                <a:solidFill>
                  <a:prstClr val="black"/>
                </a:solidFill>
                <a:latin typeface="Calibri"/>
              </a:rPr>
              <a:t>: 5,1 </a:t>
            </a:r>
            <a:r>
              <a:rPr lang="en-GB" sz="1500" b="1" kern="0" dirty="0" err="1">
                <a:solidFill>
                  <a:prstClr val="black"/>
                </a:solidFill>
                <a:latin typeface="Calibri"/>
              </a:rPr>
              <a:t>og</a:t>
            </a:r>
            <a:r>
              <a:rPr lang="en-GB" sz="1500" b="1" kern="0" dirty="0">
                <a:solidFill>
                  <a:prstClr val="black"/>
                </a:solidFill>
                <a:latin typeface="Calibri"/>
              </a:rPr>
              <a:t> 2-t: 8,5</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1500" i="0" u="none" strike="noStrike" kern="0" cap="none" spc="0" normalizeH="0" baseline="0" noProof="0" dirty="0">
                <a:ln>
                  <a:noFill/>
                </a:ln>
                <a:solidFill>
                  <a:prstClr val="black"/>
                </a:solidFill>
                <a:effectLst/>
                <a:uLnTx/>
                <a:uFillTx/>
                <a:latin typeface="Calibri"/>
                <a:sym typeface="Wingdings" panose="05000000000000000000" pitchFamily="2" charset="2"/>
              </a:rPr>
              <a:t> </a:t>
            </a:r>
            <a:r>
              <a:rPr lang="en-GB" sz="1500" kern="0" dirty="0" err="1">
                <a:solidFill>
                  <a:prstClr val="black"/>
                </a:solidFill>
                <a:latin typeface="Calibri"/>
                <a:sym typeface="Wingdings" panose="05000000000000000000" pitchFamily="2" charset="2"/>
              </a:rPr>
              <a:t>Estimert</a:t>
            </a:r>
            <a:r>
              <a:rPr lang="en-GB" sz="1500" kern="0" dirty="0">
                <a:solidFill>
                  <a:prstClr val="black"/>
                </a:solidFill>
                <a:latin typeface="Calibri"/>
                <a:sym typeface="Wingdings" panose="05000000000000000000" pitchFamily="2" charset="2"/>
              </a:rPr>
              <a:t> </a:t>
            </a:r>
            <a:r>
              <a:rPr lang="en-GB" sz="1500" kern="0" dirty="0" err="1">
                <a:solidFill>
                  <a:prstClr val="black"/>
                </a:solidFill>
                <a:latin typeface="Calibri"/>
                <a:sym typeface="Wingdings" panose="05000000000000000000" pitchFamily="2" charset="2"/>
              </a:rPr>
              <a:t>en</a:t>
            </a:r>
            <a:r>
              <a:rPr lang="en-GB" sz="1500" kern="0" dirty="0">
                <a:solidFill>
                  <a:prstClr val="black"/>
                </a:solidFill>
                <a:latin typeface="Calibri"/>
                <a:sym typeface="Wingdings" panose="05000000000000000000" pitchFamily="2" charset="2"/>
              </a:rPr>
              <a:t> 2-3 x </a:t>
            </a:r>
            <a:r>
              <a:rPr lang="en-GB" sz="1500" kern="0" dirty="0" err="1">
                <a:solidFill>
                  <a:prstClr val="black"/>
                </a:solidFill>
                <a:latin typeface="Calibri"/>
                <a:sym typeface="Wingdings" panose="05000000000000000000" pitchFamily="2" charset="2"/>
              </a:rPr>
              <a:t>økt</a:t>
            </a:r>
            <a:r>
              <a:rPr lang="en-GB" sz="1500" kern="0" dirty="0">
                <a:solidFill>
                  <a:prstClr val="black"/>
                </a:solidFill>
                <a:latin typeface="Calibri"/>
                <a:sym typeface="Wingdings" panose="05000000000000000000" pitchFamily="2" charset="2"/>
              </a:rPr>
              <a:t> </a:t>
            </a:r>
            <a:r>
              <a:rPr lang="en-GB" sz="1500" kern="0" dirty="0" err="1">
                <a:solidFill>
                  <a:prstClr val="black"/>
                </a:solidFill>
                <a:latin typeface="Calibri"/>
                <a:sym typeface="Wingdings" panose="05000000000000000000" pitchFamily="2" charset="2"/>
              </a:rPr>
              <a:t>prevalens</a:t>
            </a:r>
            <a:r>
              <a:rPr lang="en-GB" sz="1500" kern="0" dirty="0">
                <a:solidFill>
                  <a:prstClr val="black"/>
                </a:solidFill>
                <a:latin typeface="Calibri"/>
                <a:sym typeface="Wingdings" panose="05000000000000000000" pitchFamily="2" charset="2"/>
              </a:rPr>
              <a:t> (</a:t>
            </a:r>
            <a:r>
              <a:rPr lang="en-GB" sz="1500" kern="0" dirty="0" err="1">
                <a:solidFill>
                  <a:prstClr val="black"/>
                </a:solidFill>
                <a:latin typeface="Calibri"/>
                <a:sym typeface="Wingdings" panose="05000000000000000000" pitchFamily="2" charset="2"/>
              </a:rPr>
              <a:t>dvs</a:t>
            </a:r>
            <a:r>
              <a:rPr lang="en-GB" sz="1500" kern="0" dirty="0">
                <a:solidFill>
                  <a:prstClr val="black"/>
                </a:solidFill>
                <a:latin typeface="Calibri"/>
                <a:sym typeface="Wingdings" panose="05000000000000000000" pitchFamily="2" charset="2"/>
              </a:rPr>
              <a:t> ca 20-30%)</a:t>
            </a:r>
            <a:endParaRPr kumimoji="0" lang="en-US" sz="1350" i="0" u="none" strike="noStrike" kern="0" cap="none" spc="0" normalizeH="0" baseline="0" noProof="0" dirty="0">
              <a:ln>
                <a:noFill/>
              </a:ln>
              <a:solidFill>
                <a:prstClr val="black"/>
              </a:solidFill>
              <a:effectLst/>
              <a:uLnTx/>
              <a:uFillTx/>
              <a:latin typeface="Calibri"/>
            </a:endParaRPr>
          </a:p>
        </p:txBody>
      </p:sp>
      <p:pic>
        <p:nvPicPr>
          <p:cNvPr id="15" name="Picture 2">
            <a:extLst>
              <a:ext uri="{FF2B5EF4-FFF2-40B4-BE49-F238E27FC236}">
                <a16:creationId xmlns:a16="http://schemas.microsoft.com/office/drawing/2014/main" id="{D4685EF8-B667-438C-949C-2ADA022984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960805"/>
            <a:ext cx="4114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9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2" grpId="0" uiExpand="1" build="p"/>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E1F3F2-A448-4A77-BD55-9305D489DCFA}"/>
              </a:ext>
            </a:extLst>
          </p:cNvPr>
          <p:cNvSpPr>
            <a:spLocks noGrp="1"/>
          </p:cNvSpPr>
          <p:nvPr>
            <p:ph type="title"/>
          </p:nvPr>
        </p:nvSpPr>
        <p:spPr/>
        <p:txBody>
          <a:bodyPr/>
          <a:lstStyle/>
          <a:p>
            <a:r>
              <a:rPr lang="nb-NO" dirty="0"/>
              <a:t>Agenda</a:t>
            </a:r>
          </a:p>
        </p:txBody>
      </p:sp>
      <p:sp>
        <p:nvSpPr>
          <p:cNvPr id="3" name="Plassholder for tekst 2">
            <a:extLst>
              <a:ext uri="{FF2B5EF4-FFF2-40B4-BE49-F238E27FC236}">
                <a16:creationId xmlns:a16="http://schemas.microsoft.com/office/drawing/2014/main" id="{429FBE77-D136-457F-BDEA-0263BFA0EE05}"/>
              </a:ext>
            </a:extLst>
          </p:cNvPr>
          <p:cNvSpPr>
            <a:spLocks noGrp="1"/>
          </p:cNvSpPr>
          <p:nvPr>
            <p:ph type="body" sz="quarter" idx="14"/>
          </p:nvPr>
        </p:nvSpPr>
        <p:spPr/>
        <p:txBody>
          <a:bodyPr/>
          <a:lstStyle/>
          <a:p>
            <a:endParaRPr lang="nb-NO"/>
          </a:p>
        </p:txBody>
      </p:sp>
      <p:sp>
        <p:nvSpPr>
          <p:cNvPr id="4" name="Plassholder for innhold 3">
            <a:extLst>
              <a:ext uri="{FF2B5EF4-FFF2-40B4-BE49-F238E27FC236}">
                <a16:creationId xmlns:a16="http://schemas.microsoft.com/office/drawing/2014/main" id="{EB6FFAF5-D3CE-4C91-A15A-CFDFEF10B3D5}"/>
              </a:ext>
            </a:extLst>
          </p:cNvPr>
          <p:cNvSpPr>
            <a:spLocks noGrp="1"/>
          </p:cNvSpPr>
          <p:nvPr>
            <p:ph idx="1"/>
          </p:nvPr>
        </p:nvSpPr>
        <p:spPr>
          <a:xfrm>
            <a:off x="4153389" y="524933"/>
            <a:ext cx="7686310" cy="5685862"/>
          </a:xfrm>
        </p:spPr>
        <p:txBody>
          <a:bodyPr>
            <a:normAutofit fontScale="85000" lnSpcReduction="10000"/>
          </a:bodyPr>
          <a:lstStyle/>
          <a:p>
            <a:r>
              <a:rPr lang="nb-NO" b="1" dirty="0">
                <a:solidFill>
                  <a:schemeClr val="accent2">
                    <a:lumMod val="75000"/>
                  </a:schemeClr>
                </a:solidFill>
              </a:rPr>
              <a:t>Nasjonal faglig retningslinje for </a:t>
            </a:r>
            <a:r>
              <a:rPr lang="nb-NO" b="1" i="1" dirty="0">
                <a:solidFill>
                  <a:schemeClr val="accent2">
                    <a:lumMod val="75000"/>
                  </a:schemeClr>
                </a:solidFill>
              </a:rPr>
              <a:t>svangerskapsdiabetes </a:t>
            </a:r>
            <a:r>
              <a:rPr lang="nb-NO" b="1" dirty="0">
                <a:solidFill>
                  <a:schemeClr val="accent2">
                    <a:lumMod val="75000"/>
                  </a:schemeClr>
                </a:solidFill>
              </a:rPr>
              <a:t>(SVD)</a:t>
            </a:r>
          </a:p>
          <a:p>
            <a:endParaRPr lang="nb-NO" b="1" dirty="0">
              <a:solidFill>
                <a:schemeClr val="accent2">
                  <a:lumMod val="75000"/>
                </a:schemeClr>
              </a:solidFill>
            </a:endParaRPr>
          </a:p>
          <a:p>
            <a:pPr marL="702864" lvl="1" indent="-342900"/>
            <a:r>
              <a:rPr lang="nb-NO" sz="2800" dirty="0">
                <a:solidFill>
                  <a:schemeClr val="accent2">
                    <a:lumMod val="75000"/>
                  </a:schemeClr>
                </a:solidFill>
              </a:rPr>
              <a:t>Hvor finnes den tilgjengelig (elektronisk) – og hva inneholder den?</a:t>
            </a:r>
          </a:p>
          <a:p>
            <a:pPr lvl="1" indent="0">
              <a:buNone/>
            </a:pPr>
            <a:endParaRPr lang="nb-NO" sz="2800" dirty="0">
              <a:solidFill>
                <a:schemeClr val="accent2">
                  <a:lumMod val="75000"/>
                </a:schemeClr>
              </a:solidFill>
            </a:endParaRPr>
          </a:p>
          <a:p>
            <a:pPr lvl="1" indent="0">
              <a:buNone/>
            </a:pPr>
            <a:endParaRPr lang="nb-NO" sz="2800" dirty="0">
              <a:solidFill>
                <a:schemeClr val="accent2">
                  <a:lumMod val="75000"/>
                </a:schemeClr>
              </a:solidFill>
            </a:endParaRPr>
          </a:p>
          <a:p>
            <a:pPr marL="702864" lvl="1" indent="-342900"/>
            <a:r>
              <a:rPr lang="nb-NO" sz="2800" dirty="0">
                <a:solidFill>
                  <a:schemeClr val="accent2">
                    <a:lumMod val="75000"/>
                  </a:schemeClr>
                </a:solidFill>
              </a:rPr>
              <a:t>Hvorfor ny retningslinje for SVD? – og  rasjonale for anbefalingen </a:t>
            </a:r>
            <a:r>
              <a:rPr lang="nb-NO" sz="2800" i="1" dirty="0">
                <a:solidFill>
                  <a:srgbClr val="2A80A6">
                    <a:lumMod val="75000"/>
                  </a:srgbClr>
                </a:solidFill>
              </a:rPr>
              <a:t>Hvem skal testes?</a:t>
            </a:r>
          </a:p>
          <a:p>
            <a:pPr lvl="1" indent="0">
              <a:buNone/>
            </a:pPr>
            <a:r>
              <a:rPr lang="nb-NO" sz="2800" dirty="0">
                <a:solidFill>
                  <a:srgbClr val="2A80A6">
                    <a:lumMod val="75000"/>
                  </a:srgbClr>
                </a:solidFill>
              </a:rPr>
              <a:t> </a:t>
            </a:r>
            <a:endParaRPr lang="nb-NO" sz="2800" dirty="0">
              <a:solidFill>
                <a:schemeClr val="accent2">
                  <a:lumMod val="75000"/>
                </a:schemeClr>
              </a:solidFill>
            </a:endParaRPr>
          </a:p>
          <a:p>
            <a:pPr lvl="1" indent="0">
              <a:buNone/>
            </a:pPr>
            <a:endParaRPr lang="nb-NO" sz="2800" dirty="0">
              <a:solidFill>
                <a:schemeClr val="accent2">
                  <a:lumMod val="75000"/>
                </a:schemeClr>
              </a:solidFill>
            </a:endParaRPr>
          </a:p>
          <a:p>
            <a:pPr marL="702864" lvl="1" indent="-342900"/>
            <a:r>
              <a:rPr lang="nb-NO" sz="2800" dirty="0">
                <a:solidFill>
                  <a:schemeClr val="accent2">
                    <a:lumMod val="75000"/>
                  </a:schemeClr>
                </a:solidFill>
              </a:rPr>
              <a:t>Uenighet i fagmiljøet vedr den </a:t>
            </a:r>
            <a:r>
              <a:rPr lang="nb-NO" sz="2800" u="sng" dirty="0" err="1">
                <a:solidFill>
                  <a:schemeClr val="accent2">
                    <a:lumMod val="75000"/>
                  </a:schemeClr>
                </a:solidFill>
              </a:rPr>
              <a:t>éne</a:t>
            </a:r>
            <a:r>
              <a:rPr lang="nb-NO" sz="2800" dirty="0">
                <a:solidFill>
                  <a:schemeClr val="accent2">
                    <a:lumMod val="75000"/>
                  </a:schemeClr>
                </a:solidFill>
              </a:rPr>
              <a:t> anbefalingen; </a:t>
            </a:r>
            <a:r>
              <a:rPr lang="nb-NO" sz="2800" i="1" dirty="0">
                <a:solidFill>
                  <a:schemeClr val="accent2">
                    <a:lumMod val="75000"/>
                  </a:schemeClr>
                </a:solidFill>
              </a:rPr>
              <a:t>Hvem skal testes?</a:t>
            </a:r>
            <a:r>
              <a:rPr lang="nb-NO" sz="2800" dirty="0">
                <a:solidFill>
                  <a:schemeClr val="accent2">
                    <a:lumMod val="75000"/>
                  </a:schemeClr>
                </a:solidFill>
              </a:rPr>
              <a:t> </a:t>
            </a:r>
            <a:r>
              <a:rPr lang="nb-NO" sz="2800" dirty="0">
                <a:solidFill>
                  <a:schemeClr val="accent2">
                    <a:lumMod val="75000"/>
                  </a:schemeClr>
                </a:solidFill>
                <a:sym typeface="Wingdings" panose="05000000000000000000" pitchFamily="2" charset="2"/>
              </a:rPr>
              <a:t> spørsmål om revisjon av denne??</a:t>
            </a:r>
          </a:p>
          <a:p>
            <a:pPr lvl="1" indent="0">
              <a:buNone/>
            </a:pPr>
            <a:endParaRPr lang="nb-NO" sz="2800" dirty="0">
              <a:solidFill>
                <a:schemeClr val="accent2">
                  <a:lumMod val="75000"/>
                </a:schemeClr>
              </a:solidFill>
              <a:sym typeface="Wingdings" panose="05000000000000000000" pitchFamily="2" charset="2"/>
            </a:endParaRPr>
          </a:p>
          <a:p>
            <a:pPr lvl="1" indent="0">
              <a:buNone/>
            </a:pPr>
            <a:endParaRPr lang="nb-NO" sz="2800" dirty="0">
              <a:solidFill>
                <a:schemeClr val="accent2">
                  <a:lumMod val="75000"/>
                </a:schemeClr>
              </a:solidFill>
              <a:sym typeface="Wingdings" panose="05000000000000000000" pitchFamily="2" charset="2"/>
            </a:endParaRPr>
          </a:p>
          <a:p>
            <a:pPr marL="702864" lvl="1" indent="-342900"/>
            <a:r>
              <a:rPr lang="nb-NO" sz="2800" dirty="0">
                <a:solidFill>
                  <a:schemeClr val="accent2">
                    <a:lumMod val="75000"/>
                  </a:schemeClr>
                </a:solidFill>
                <a:sym typeface="Wingdings" panose="05000000000000000000" pitchFamily="2" charset="2"/>
              </a:rPr>
              <a:t>Status implementering, inkludert praktisk veiledning av forløpet for diagnostikk og oppfølging</a:t>
            </a:r>
            <a:endParaRPr lang="nb-NO" sz="2800" dirty="0">
              <a:solidFill>
                <a:schemeClr val="accent2">
                  <a:lumMod val="75000"/>
                </a:schemeClr>
              </a:solidFill>
            </a:endParaRPr>
          </a:p>
          <a:p>
            <a:endParaRPr lang="nb-NO" sz="2800" dirty="0">
              <a:solidFill>
                <a:schemeClr val="accent2">
                  <a:lumMod val="75000"/>
                </a:schemeClr>
              </a:solidFill>
            </a:endParaRP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
        <p:nvSpPr>
          <p:cNvPr id="5" name="Rektangel 4">
            <a:extLst>
              <a:ext uri="{FF2B5EF4-FFF2-40B4-BE49-F238E27FC236}">
                <a16:creationId xmlns:a16="http://schemas.microsoft.com/office/drawing/2014/main" id="{66EBFE70-1DC9-43F9-9460-EB4626B19B3D}"/>
              </a:ext>
            </a:extLst>
          </p:cNvPr>
          <p:cNvSpPr/>
          <p:nvPr/>
        </p:nvSpPr>
        <p:spPr>
          <a:xfrm>
            <a:off x="3975652" y="318051"/>
            <a:ext cx="8006551" cy="62224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55966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243" y="1442093"/>
            <a:ext cx="7238005" cy="422543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1822618" y="628335"/>
            <a:ext cx="8258735" cy="923330"/>
          </a:xfrm>
          <a:noFill/>
          <a:ln/>
        </p:spPr>
        <p:txBody>
          <a:bodyPr>
            <a:spAutoFit/>
          </a:bodyPr>
          <a:lstStyle/>
          <a:p>
            <a:pPr marL="0" indent="0" algn="ctr">
              <a:spcBef>
                <a:spcPct val="0"/>
              </a:spcBef>
              <a:buNone/>
            </a:pPr>
            <a:r>
              <a:rPr lang="en-US" altLang="nb-NO" sz="1800" b="1" dirty="0">
                <a:solidFill>
                  <a:schemeClr val="tx2"/>
                </a:solidFill>
              </a:rPr>
              <a:t>Screening performance (sensitivity and percentage offered an oral glucose tolerance test (OGTT)) by study and by risk factor method (guideline recommendations, number (No) of risk factors, ‘other method and risk model/score)</a:t>
            </a:r>
          </a:p>
        </p:txBody>
      </p:sp>
      <p:sp>
        <p:nvSpPr>
          <p:cNvPr id="4100" name="Text Box 4"/>
          <p:cNvSpPr txBox="1">
            <a:spLocks noChangeArrowheads="1"/>
          </p:cNvSpPr>
          <p:nvPr/>
        </p:nvSpPr>
        <p:spPr bwMode="auto">
          <a:xfrm>
            <a:off x="1487488" y="5661622"/>
            <a:ext cx="81018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77">
              <a:defRPr/>
            </a:pPr>
            <a:r>
              <a:rPr lang="en-US" altLang="nb-NO" sz="1400" b="1" dirty="0">
                <a:solidFill>
                  <a:prstClr val="black"/>
                </a:solidFill>
                <a:latin typeface="Calibri"/>
              </a:rPr>
              <a:t>Farrar D, Simmonds M, Bryant M, </a:t>
            </a:r>
            <a:r>
              <a:rPr lang="en-US" altLang="nb-NO" sz="1400" b="1" dirty="0" err="1">
                <a:solidFill>
                  <a:prstClr val="black"/>
                </a:solidFill>
                <a:latin typeface="Calibri"/>
              </a:rPr>
              <a:t>Lawlor</a:t>
            </a:r>
            <a:r>
              <a:rPr lang="en-US" altLang="nb-NO" sz="1400" b="1" dirty="0">
                <a:solidFill>
                  <a:prstClr val="black"/>
                </a:solidFill>
                <a:latin typeface="Calibri"/>
              </a:rPr>
              <a:t> DA, Dunne F, et al. Risk factor screening to identify women requiring oral glucose tolerance testing to diagnose gestational diabetes: A systematic review and meta-analysis and analysis of two pregnancy cohorts </a:t>
            </a: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3" y="58931"/>
            <a:ext cx="2140324" cy="649941"/>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5400000" flipV="1">
            <a:off x="3426637" y="3633221"/>
            <a:ext cx="3298503" cy="7200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nb-NO" sz="1800">
              <a:solidFill>
                <a:prstClr val="white"/>
              </a:solidFill>
              <a:latin typeface="Calibri"/>
            </a:endParaRPr>
          </a:p>
        </p:txBody>
      </p:sp>
      <p:sp>
        <p:nvSpPr>
          <p:cNvPr id="7" name="Right Arrow 6"/>
          <p:cNvSpPr/>
          <p:nvPr/>
        </p:nvSpPr>
        <p:spPr>
          <a:xfrm rot="10800000" flipV="1">
            <a:off x="2050675" y="2019973"/>
            <a:ext cx="2985735" cy="609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nb-NO" sz="1800">
              <a:solidFill>
                <a:prstClr val="white"/>
              </a:solidFill>
              <a:latin typeface="Calibri"/>
            </a:endParaRPr>
          </a:p>
        </p:txBody>
      </p:sp>
      <p:sp>
        <p:nvSpPr>
          <p:cNvPr id="8" name="Rounded Rectangle 7"/>
          <p:cNvSpPr/>
          <p:nvPr/>
        </p:nvSpPr>
        <p:spPr>
          <a:xfrm>
            <a:off x="6348028" y="4147049"/>
            <a:ext cx="1080120" cy="7532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nb-NO" sz="1800">
              <a:solidFill>
                <a:prstClr val="white"/>
              </a:solidFill>
              <a:latin typeface="Calibri"/>
            </a:endParaRPr>
          </a:p>
        </p:txBody>
      </p:sp>
      <p:sp>
        <p:nvSpPr>
          <p:cNvPr id="3" name="TextBox 2"/>
          <p:cNvSpPr txBox="1"/>
          <p:nvPr/>
        </p:nvSpPr>
        <p:spPr>
          <a:xfrm>
            <a:off x="4151786" y="243293"/>
            <a:ext cx="652743" cy="369332"/>
          </a:xfrm>
          <a:prstGeom prst="rect">
            <a:avLst/>
          </a:prstGeom>
          <a:noFill/>
        </p:spPr>
        <p:txBody>
          <a:bodyPr wrap="none" rtlCol="0">
            <a:spAutoFit/>
          </a:bodyPr>
          <a:lstStyle/>
          <a:p>
            <a:pPr defTabSz="914377">
              <a:defRPr/>
            </a:pPr>
            <a:r>
              <a:rPr lang="nb-NO" sz="1800" b="1" dirty="0">
                <a:solidFill>
                  <a:prstClr val="black"/>
                </a:solidFill>
                <a:latin typeface="Calibri"/>
              </a:rPr>
              <a:t>2017</a:t>
            </a:r>
          </a:p>
        </p:txBody>
      </p:sp>
      <p:sp>
        <p:nvSpPr>
          <p:cNvPr id="2" name="Plassholder for dato 1">
            <a:extLst>
              <a:ext uri="{FF2B5EF4-FFF2-40B4-BE49-F238E27FC236}">
                <a16:creationId xmlns:a16="http://schemas.microsoft.com/office/drawing/2014/main" id="{71C3CDF9-268E-4A1F-B9BE-F07A38E1584C}"/>
              </a:ext>
            </a:extLst>
          </p:cNvPr>
          <p:cNvSpPr>
            <a:spLocks noGrp="1"/>
          </p:cNvSpPr>
          <p:nvPr>
            <p:ph type="dt" sz="half" idx="10"/>
          </p:nvPr>
        </p:nvSpPr>
        <p:spPr/>
        <p:txBody>
          <a:bodyPr/>
          <a:lstStyle/>
          <a:p>
            <a:pPr defTabSz="1219020">
              <a:defRPr/>
            </a:pPr>
            <a:fld id="{BA2A3C75-013A-4092-8299-78374323BCDE}" type="datetime1">
              <a:rPr lang="nb-NO">
                <a:solidFill>
                  <a:prstClr val="black">
                    <a:tint val="75000"/>
                  </a:prstClr>
                </a:solidFill>
                <a:latin typeface="Calibri"/>
              </a:rPr>
              <a:pPr defTabSz="1219020">
                <a:defRPr/>
              </a:pPr>
              <a:t>08.11.2019</a:t>
            </a:fld>
            <a:endParaRPr lang="nb-NO">
              <a:solidFill>
                <a:prstClr val="black">
                  <a:tint val="75000"/>
                </a:prstClr>
              </a:solidFill>
              <a:latin typeface="Calibri"/>
            </a:endParaRPr>
          </a:p>
        </p:txBody>
      </p:sp>
      <p:cxnSp>
        <p:nvCxnSpPr>
          <p:cNvPr id="11" name="Rett pilkobling 10">
            <a:extLst>
              <a:ext uri="{FF2B5EF4-FFF2-40B4-BE49-F238E27FC236}">
                <a16:creationId xmlns:a16="http://schemas.microsoft.com/office/drawing/2014/main" id="{81A24B27-7D6B-4B62-BADF-4116E423C0E6}"/>
              </a:ext>
            </a:extLst>
          </p:cNvPr>
          <p:cNvCxnSpPr/>
          <p:nvPr/>
        </p:nvCxnSpPr>
        <p:spPr>
          <a:xfrm>
            <a:off x="3228236" y="3442345"/>
            <a:ext cx="0" cy="18761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C058D373-BD2A-4BDD-9E4A-3B0680DDA396}"/>
              </a:ext>
            </a:extLst>
          </p:cNvPr>
          <p:cNvCxnSpPr/>
          <p:nvPr/>
        </p:nvCxnSpPr>
        <p:spPr>
          <a:xfrm flipH="1">
            <a:off x="2050676" y="3442345"/>
            <a:ext cx="11775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kstSylinder 4">
            <a:extLst>
              <a:ext uri="{FF2B5EF4-FFF2-40B4-BE49-F238E27FC236}">
                <a16:creationId xmlns:a16="http://schemas.microsoft.com/office/drawing/2014/main" id="{099CB9C9-9A29-4C5A-9A1A-8B948B3B8550}"/>
              </a:ext>
            </a:extLst>
          </p:cNvPr>
          <p:cNvSpPr txBox="1"/>
          <p:nvPr/>
        </p:nvSpPr>
        <p:spPr>
          <a:xfrm>
            <a:off x="9998970" y="1713096"/>
            <a:ext cx="1907337" cy="1528945"/>
          </a:xfrm>
          <a:prstGeom prst="rect">
            <a:avLst/>
          </a:prstGeom>
          <a:noFill/>
          <a:ln w="28575">
            <a:solidFill>
              <a:srgbClr val="00B050"/>
            </a:solidFill>
          </a:ln>
        </p:spPr>
        <p:txBody>
          <a:bodyPr wrap="square" rtlCol="0">
            <a:spAutoFit/>
          </a:bodyPr>
          <a:lstStyle/>
          <a:p>
            <a:pPr defTabSz="1219020"/>
            <a:r>
              <a:rPr lang="nb-NO" sz="1867" dirty="0">
                <a:solidFill>
                  <a:prstClr val="black"/>
                </a:solidFill>
                <a:latin typeface="Calibri"/>
              </a:rPr>
              <a:t>Basert på MFR-data:</a:t>
            </a:r>
            <a:br>
              <a:rPr lang="nb-NO" sz="1867" dirty="0">
                <a:solidFill>
                  <a:prstClr val="black"/>
                </a:solidFill>
                <a:latin typeface="Calibri"/>
              </a:rPr>
            </a:br>
            <a:r>
              <a:rPr lang="nb-NO" sz="1867" dirty="0">
                <a:solidFill>
                  <a:prstClr val="black"/>
                </a:solidFill>
                <a:latin typeface="Calibri"/>
              </a:rPr>
              <a:t>2009-kriteriene tester </a:t>
            </a:r>
            <a:r>
              <a:rPr lang="nb-NO" sz="1867" dirty="0" err="1">
                <a:solidFill>
                  <a:prstClr val="black"/>
                </a:solidFill>
                <a:latin typeface="Calibri"/>
              </a:rPr>
              <a:t>ca</a:t>
            </a:r>
            <a:r>
              <a:rPr lang="nb-NO" sz="1867" dirty="0">
                <a:solidFill>
                  <a:prstClr val="black"/>
                </a:solidFill>
                <a:latin typeface="Calibri"/>
              </a:rPr>
              <a:t> 20-30 % av de gravide) </a:t>
            </a:r>
          </a:p>
        </p:txBody>
      </p:sp>
      <p:sp>
        <p:nvSpPr>
          <p:cNvPr id="9" name="TekstSylinder 8">
            <a:extLst>
              <a:ext uri="{FF2B5EF4-FFF2-40B4-BE49-F238E27FC236}">
                <a16:creationId xmlns:a16="http://schemas.microsoft.com/office/drawing/2014/main" id="{388CB2C2-DA4D-49B3-96FF-D57139C07B9D}"/>
              </a:ext>
            </a:extLst>
          </p:cNvPr>
          <p:cNvSpPr txBox="1"/>
          <p:nvPr/>
        </p:nvSpPr>
        <p:spPr>
          <a:xfrm>
            <a:off x="9998969" y="3635902"/>
            <a:ext cx="1907337" cy="1528945"/>
          </a:xfrm>
          <a:prstGeom prst="rect">
            <a:avLst/>
          </a:prstGeom>
          <a:noFill/>
          <a:ln w="28575">
            <a:solidFill>
              <a:srgbClr val="00B050"/>
            </a:solidFill>
          </a:ln>
        </p:spPr>
        <p:txBody>
          <a:bodyPr wrap="square" rtlCol="0">
            <a:spAutoFit/>
          </a:bodyPr>
          <a:lstStyle/>
          <a:p>
            <a:pPr defTabSz="1219020"/>
            <a:r>
              <a:rPr lang="nb-NO" sz="1867" dirty="0">
                <a:solidFill>
                  <a:prstClr val="black"/>
                </a:solidFill>
                <a:latin typeface="Calibri"/>
              </a:rPr>
              <a:t>Basert på MFR-data:</a:t>
            </a:r>
            <a:br>
              <a:rPr lang="nb-NO" sz="1867" dirty="0">
                <a:solidFill>
                  <a:prstClr val="black"/>
                </a:solidFill>
                <a:latin typeface="Calibri"/>
              </a:rPr>
            </a:br>
            <a:r>
              <a:rPr lang="nb-NO" sz="1867" dirty="0">
                <a:solidFill>
                  <a:prstClr val="black"/>
                </a:solidFill>
                <a:latin typeface="Calibri"/>
              </a:rPr>
              <a:t>2017-kriteriene tester </a:t>
            </a:r>
            <a:r>
              <a:rPr lang="nb-NO" sz="1867" dirty="0" err="1">
                <a:solidFill>
                  <a:prstClr val="black"/>
                </a:solidFill>
                <a:latin typeface="Calibri"/>
              </a:rPr>
              <a:t>ca</a:t>
            </a:r>
            <a:r>
              <a:rPr lang="nb-NO" sz="1867" dirty="0">
                <a:solidFill>
                  <a:prstClr val="black"/>
                </a:solidFill>
                <a:latin typeface="Calibri"/>
              </a:rPr>
              <a:t> 70 % av de gravide</a:t>
            </a:r>
          </a:p>
        </p:txBody>
      </p:sp>
    </p:spTree>
    <p:extLst>
      <p:ext uri="{BB962C8B-B14F-4D97-AF65-F5344CB8AC3E}">
        <p14:creationId xmlns:p14="http://schemas.microsoft.com/office/powerpoint/2010/main" val="163230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3256"/>
            <a:ext cx="11930743" cy="365125"/>
          </a:xfrm>
          <a:noFill/>
        </p:spPr>
        <p:txBody>
          <a:bodyPr>
            <a:normAutofit fontScale="90000"/>
          </a:bodyPr>
          <a:lstStyle/>
          <a:p>
            <a:r>
              <a:rPr lang="nb-NO" sz="3200" b="1" dirty="0">
                <a:solidFill>
                  <a:srgbClr val="FF0000"/>
                </a:solidFill>
              </a:rPr>
              <a:t>I samsvar med </a:t>
            </a:r>
            <a:r>
              <a:rPr lang="nb-NO" sz="3200" b="1" dirty="0" err="1">
                <a:solidFill>
                  <a:srgbClr val="FF0000"/>
                </a:solidFill>
              </a:rPr>
              <a:t>Hdirs</a:t>
            </a:r>
            <a:r>
              <a:rPr lang="nb-NO" sz="3200" b="1" dirty="0">
                <a:solidFill>
                  <a:srgbClr val="FF0000"/>
                </a:solidFill>
              </a:rPr>
              <a:t> vurdering og konklusjon i gjeldende retningslinje (2017)</a:t>
            </a:r>
          </a:p>
        </p:txBody>
      </p:sp>
      <p:sp>
        <p:nvSpPr>
          <p:cNvPr id="3" name="Content Placeholder 2"/>
          <p:cNvSpPr>
            <a:spLocks noGrp="1"/>
          </p:cNvSpPr>
          <p:nvPr>
            <p:ph idx="1"/>
          </p:nvPr>
        </p:nvSpPr>
        <p:spPr>
          <a:xfrm>
            <a:off x="2053075" y="2548146"/>
            <a:ext cx="8147248" cy="2897079"/>
          </a:xfrm>
        </p:spPr>
        <p:txBody>
          <a:bodyPr>
            <a:normAutofit fontScale="85000" lnSpcReduction="20000"/>
          </a:bodyPr>
          <a:lstStyle/>
          <a:p>
            <a:pPr marL="0" indent="0">
              <a:buNone/>
            </a:pPr>
            <a:r>
              <a:rPr lang="en-US" b="1" dirty="0"/>
              <a:t>CONCLUSIONS: </a:t>
            </a:r>
          </a:p>
          <a:p>
            <a:r>
              <a:rPr lang="en-US" b="1" dirty="0"/>
              <a:t>Risk factor screening methods are poor predictors of which pregnant women will be diagnosed with GDM</a:t>
            </a:r>
            <a:r>
              <a:rPr lang="en-US" dirty="0"/>
              <a:t>. </a:t>
            </a:r>
            <a:r>
              <a:rPr lang="en-US" dirty="0">
                <a:solidFill>
                  <a:srgbClr val="FF0000"/>
                </a:solidFill>
              </a:rPr>
              <a:t>A simple approach of offering an OGTT to women 25 years or older and/or with a BMI of 25kg/m</a:t>
            </a:r>
            <a:r>
              <a:rPr lang="en-US" baseline="30000" dirty="0">
                <a:solidFill>
                  <a:srgbClr val="FF0000"/>
                </a:solidFill>
              </a:rPr>
              <a:t>2 </a:t>
            </a:r>
            <a:r>
              <a:rPr lang="en-US" dirty="0">
                <a:solidFill>
                  <a:srgbClr val="FF0000"/>
                </a:solidFill>
              </a:rPr>
              <a:t>or more is as good as more complex risk prediction models. </a:t>
            </a:r>
            <a:r>
              <a:rPr lang="en-US" dirty="0"/>
              <a:t>Research to identify more accurate (bio)markers is needed. </a:t>
            </a:r>
            <a:endParaRPr lang="nb-NO" dirty="0"/>
          </a:p>
        </p:txBody>
      </p:sp>
      <p:pic>
        <p:nvPicPr>
          <p:cNvPr id="4" name="Picture 3"/>
          <p:cNvPicPr>
            <a:picLocks noChangeAspect="1"/>
          </p:cNvPicPr>
          <p:nvPr/>
        </p:nvPicPr>
        <p:blipFill>
          <a:blip r:embed="rId3"/>
          <a:stretch>
            <a:fillRect/>
          </a:stretch>
        </p:blipFill>
        <p:spPr>
          <a:xfrm>
            <a:off x="1703512" y="65720"/>
            <a:ext cx="5472608" cy="2353523"/>
          </a:xfrm>
          <a:prstGeom prst="rect">
            <a:avLst/>
          </a:prstGeom>
        </p:spPr>
      </p:pic>
      <p:sp>
        <p:nvSpPr>
          <p:cNvPr id="5" name="TextBox 4"/>
          <p:cNvSpPr txBox="1"/>
          <p:nvPr/>
        </p:nvSpPr>
        <p:spPr>
          <a:xfrm>
            <a:off x="3863753" y="194624"/>
            <a:ext cx="3817071" cy="3693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err="1">
                <a:ln>
                  <a:noFill/>
                </a:ln>
                <a:solidFill>
                  <a:prstClr val="black"/>
                </a:solidFill>
                <a:effectLst/>
                <a:uLnTx/>
                <a:uFillTx/>
                <a:latin typeface="Calibri"/>
                <a:ea typeface="+mn-ea"/>
                <a:cs typeface="+mn-cs"/>
                <a:hlinkClick r:id="rId4" tooltip="PloS one."/>
              </a:rPr>
              <a:t>PLoS</a:t>
            </a:r>
            <a:r>
              <a:rPr kumimoji="0" lang="pt-BR" sz="1800" b="0" i="0" u="none" strike="noStrike" kern="1200" cap="none" spc="0" normalizeH="0" baseline="0" noProof="0" dirty="0">
                <a:ln>
                  <a:noFill/>
                </a:ln>
                <a:solidFill>
                  <a:prstClr val="black"/>
                </a:solidFill>
                <a:effectLst/>
                <a:uLnTx/>
                <a:uFillTx/>
                <a:latin typeface="Calibri"/>
                <a:ea typeface="+mn-ea"/>
                <a:cs typeface="+mn-cs"/>
                <a:hlinkClick r:id="rId4" tooltip="PloS one."/>
              </a:rPr>
              <a:t> </a:t>
            </a:r>
            <a:r>
              <a:rPr kumimoji="0" lang="pt-BR" sz="1800" b="0" i="0" u="none" strike="noStrike" kern="1200" cap="none" spc="0" normalizeH="0" baseline="0" noProof="0" dirty="0" err="1">
                <a:ln>
                  <a:noFill/>
                </a:ln>
                <a:solidFill>
                  <a:prstClr val="black"/>
                </a:solidFill>
                <a:effectLst/>
                <a:uLnTx/>
                <a:uFillTx/>
                <a:latin typeface="Calibri"/>
                <a:ea typeface="+mn-ea"/>
                <a:cs typeface="+mn-cs"/>
                <a:hlinkClick r:id="rId4" tooltip="PloS one."/>
              </a:rPr>
              <a:t>One</a:t>
            </a:r>
            <a:r>
              <a:rPr kumimoji="0" lang="pt-BR" sz="1800" b="0" i="0" u="none" strike="noStrike" kern="1200" cap="none" spc="0" normalizeH="0" baseline="0" noProof="0" dirty="0">
                <a:ln>
                  <a:noFill/>
                </a:ln>
                <a:solidFill>
                  <a:prstClr val="black"/>
                </a:solidFill>
                <a:effectLst/>
                <a:uLnTx/>
                <a:uFillTx/>
                <a:latin typeface="Calibri"/>
                <a:ea typeface="+mn-ea"/>
                <a:cs typeface="+mn-cs"/>
                <a:hlinkClick r:id="rId4" tooltip="PloS one."/>
              </a:rPr>
              <a:t>.</a:t>
            </a:r>
            <a:r>
              <a:rPr kumimoji="0" lang="pt-BR" sz="1800" b="0" i="0" u="none" strike="noStrike" kern="1200" cap="none" spc="0" normalizeH="0" baseline="0" noProof="0" dirty="0">
                <a:ln>
                  <a:noFill/>
                </a:ln>
                <a:solidFill>
                  <a:prstClr val="black"/>
                </a:solidFill>
                <a:effectLst/>
                <a:uLnTx/>
                <a:uFillTx/>
                <a:latin typeface="Calibri"/>
                <a:ea typeface="+mn-ea"/>
                <a:cs typeface="+mn-cs"/>
              </a:rPr>
              <a:t> 2017 </a:t>
            </a:r>
            <a:r>
              <a:rPr kumimoji="0" lang="pt-BR" sz="1800" b="0" i="0" u="none" strike="noStrike" kern="1200" cap="none" spc="0" normalizeH="0" baseline="0" noProof="0" dirty="0" err="1">
                <a:ln>
                  <a:noFill/>
                </a:ln>
                <a:solidFill>
                  <a:prstClr val="black"/>
                </a:solidFill>
                <a:effectLst/>
                <a:uLnTx/>
                <a:uFillTx/>
                <a:latin typeface="Calibri"/>
                <a:ea typeface="+mn-ea"/>
                <a:cs typeface="+mn-cs"/>
              </a:rPr>
              <a:t>Apr</a:t>
            </a:r>
            <a:r>
              <a:rPr kumimoji="0" lang="pt-BR" sz="1800" b="0" i="0" u="none" strike="noStrike" kern="1200" cap="none" spc="0" normalizeH="0" baseline="0" noProof="0" dirty="0">
                <a:ln>
                  <a:noFill/>
                </a:ln>
                <a:solidFill>
                  <a:prstClr val="black"/>
                </a:solidFill>
                <a:effectLst/>
                <a:uLnTx/>
                <a:uFillTx/>
                <a:latin typeface="Calibri"/>
                <a:ea typeface="+mn-ea"/>
                <a:cs typeface="+mn-cs"/>
              </a:rPr>
              <a:t> 6;12(4):e0175288.</a:t>
            </a: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lassholder for dato 5">
            <a:extLst>
              <a:ext uri="{FF2B5EF4-FFF2-40B4-BE49-F238E27FC236}">
                <a16:creationId xmlns:a16="http://schemas.microsoft.com/office/drawing/2014/main" id="{A4A83B80-E07B-42EF-8AE8-DFC2C5C79A76}"/>
              </a:ext>
            </a:extLst>
          </p:cNvPr>
          <p:cNvSpPr>
            <a:spLocks noGrp="1"/>
          </p:cNvSpPr>
          <p:nvPr>
            <p:ph type="dt" sz="half" idx="10"/>
          </p:nvPr>
        </p:nvSpPr>
        <p:spPr/>
        <p:txBody>
          <a:bodyPr/>
          <a:lstStyle/>
          <a:p>
            <a:pPr marL="0" marR="0" lvl="0" indent="0" algn="l" defTabSz="1219020" rtl="0" eaLnBrk="1" fontAlgn="auto" latinLnBrk="0" hangingPunct="1">
              <a:lnSpc>
                <a:spcPct val="100000"/>
              </a:lnSpc>
              <a:spcBef>
                <a:spcPts val="0"/>
              </a:spcBef>
              <a:spcAft>
                <a:spcPts val="0"/>
              </a:spcAft>
              <a:buClrTx/>
              <a:buSzTx/>
              <a:buFontTx/>
              <a:buNone/>
              <a:tabLst/>
              <a:defRPr/>
            </a:pPr>
            <a:fld id="{37F2E531-D656-4ED6-979B-40320784A9DF}" type="datetime1">
              <a:rPr kumimoji="0" lang="nb-NO"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020" rtl="0" eaLnBrk="1" fontAlgn="auto" latinLnBrk="0" hangingPunct="1">
                <a:lnSpc>
                  <a:spcPct val="100000"/>
                </a:lnSpc>
                <a:spcBef>
                  <a:spcPts val="0"/>
                </a:spcBef>
                <a:spcAft>
                  <a:spcPts val="0"/>
                </a:spcAft>
                <a:buClrTx/>
                <a:buSzTx/>
                <a:buFontTx/>
                <a:buNone/>
                <a:tabLst/>
                <a:defRPr/>
              </a:pPr>
              <a:t>08.11.2019</a:t>
            </a:fld>
            <a:endParaRPr kumimoji="0" lang="nb-N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696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DDB209-2B74-427D-9F6E-350C0D0E5897}"/>
              </a:ext>
            </a:extLst>
          </p:cNvPr>
          <p:cNvSpPr>
            <a:spLocks noGrp="1"/>
          </p:cNvSpPr>
          <p:nvPr>
            <p:ph type="title"/>
          </p:nvPr>
        </p:nvSpPr>
        <p:spPr>
          <a:xfrm>
            <a:off x="761258" y="617517"/>
            <a:ext cx="10544051" cy="2434441"/>
          </a:xfrm>
        </p:spPr>
        <p:txBody>
          <a:bodyPr>
            <a:normAutofit/>
          </a:bodyPr>
          <a:lstStyle/>
          <a:p>
            <a:r>
              <a:rPr lang="nb-NO" sz="4400" dirty="0"/>
              <a:t>Uenighet i fagmiljøet vedr den </a:t>
            </a:r>
            <a:r>
              <a:rPr lang="nb-NO" sz="4400" dirty="0" err="1"/>
              <a:t>éne</a:t>
            </a:r>
            <a:r>
              <a:rPr lang="nb-NO" sz="4400" dirty="0"/>
              <a:t> anbefaling; </a:t>
            </a:r>
            <a:r>
              <a:rPr lang="nb-NO" sz="4400" i="1" dirty="0"/>
              <a:t>Hvem skal testes? </a:t>
            </a:r>
            <a:r>
              <a:rPr lang="nb-NO" sz="4400" dirty="0">
                <a:sym typeface="Wingdings" panose="05000000000000000000" pitchFamily="2" charset="2"/>
              </a:rPr>
              <a:t></a:t>
            </a:r>
            <a:r>
              <a:rPr lang="nb-NO" sz="4400" dirty="0"/>
              <a:t> spørsmål om revisjon av denne??</a:t>
            </a:r>
            <a:br>
              <a:rPr lang="nb-NO" sz="4400" dirty="0"/>
            </a:br>
            <a:endParaRPr lang="nb-NO" sz="4400" dirty="0"/>
          </a:p>
        </p:txBody>
      </p:sp>
    </p:spTree>
    <p:extLst>
      <p:ext uri="{BB962C8B-B14F-4D97-AF65-F5344CB8AC3E}">
        <p14:creationId xmlns:p14="http://schemas.microsoft.com/office/powerpoint/2010/main" val="1212451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tel 1"/>
          <p:cNvSpPr>
            <a:spLocks noGrp="1"/>
          </p:cNvSpPr>
          <p:nvPr>
            <p:ph type="title"/>
          </p:nvPr>
        </p:nvSpPr>
        <p:spPr>
          <a:xfrm>
            <a:off x="1631505" y="768851"/>
            <a:ext cx="2718921" cy="413335"/>
          </a:xfrm>
        </p:spPr>
        <p:txBody>
          <a:bodyPr>
            <a:noAutofit/>
          </a:bodyPr>
          <a:lstStyle/>
          <a:p>
            <a:pPr algn="l" eaLnBrk="1" hangingPunct="1"/>
            <a:r>
              <a:rPr lang="nb-NO" altLang="nb-NO" sz="1400" dirty="0"/>
              <a:t>13.11.17 Mjølstad, Brelin, </a:t>
            </a:r>
            <a:r>
              <a:rPr lang="nb-NO" altLang="nb-NO" sz="1400" dirty="0" err="1"/>
              <a:t>Roksund</a:t>
            </a:r>
            <a:endParaRPr lang="nb-NO" altLang="nb-NO" sz="1400" dirty="0"/>
          </a:p>
        </p:txBody>
      </p:sp>
      <p:pic>
        <p:nvPicPr>
          <p:cNvPr id="25602"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46289" y="1088552"/>
            <a:ext cx="3024336" cy="4104456"/>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898005" y="893373"/>
            <a:ext cx="1870404" cy="5793157"/>
          </a:xfrm>
          <a:prstGeom prst="rect">
            <a:avLst/>
          </a:prstGeom>
        </p:spPr>
      </p:pic>
      <p:sp>
        <p:nvSpPr>
          <p:cNvPr id="5" name="Title 1"/>
          <p:cNvSpPr txBox="1">
            <a:spLocks/>
          </p:cNvSpPr>
          <p:nvPr/>
        </p:nvSpPr>
        <p:spPr>
          <a:xfrm>
            <a:off x="7461120" y="533332"/>
            <a:ext cx="3099376" cy="720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j-ea"/>
                <a:cs typeface="+mj-cs"/>
              </a:rPr>
              <a:t>19.11.17 </a:t>
            </a:r>
            <a:r>
              <a:rPr kumimoji="0" lang="en-US" sz="1400" b="0" i="0" u="none" strike="noStrike" kern="1200" cap="none" spc="0" normalizeH="0" baseline="0" noProof="0" dirty="0" err="1">
                <a:ln>
                  <a:noFill/>
                </a:ln>
                <a:solidFill>
                  <a:prstClr val="black"/>
                </a:solidFill>
                <a:effectLst/>
                <a:uLnTx/>
                <a:uFillTx/>
                <a:latin typeface="Calibri"/>
                <a:ea typeface="+mj-ea"/>
                <a:cs typeface="+mj-cs"/>
              </a:rPr>
              <a:t>Arbeidsgruppens</a:t>
            </a:r>
            <a:r>
              <a:rPr kumimoji="0" lang="en-US" sz="1400" b="0" i="0" u="none" strike="noStrike" kern="1200" cap="none" spc="0" normalizeH="0" baseline="0" noProof="0" dirty="0">
                <a:ln>
                  <a:noFill/>
                </a:ln>
                <a:solidFill>
                  <a:prstClr val="black"/>
                </a:solidFill>
                <a:effectLst/>
                <a:uLnTx/>
                <a:uFillTx/>
                <a:latin typeface="Calibri"/>
                <a:ea typeface="+mj-ea"/>
                <a:cs typeface="+mj-cs"/>
              </a:rPr>
              <a:t> </a:t>
            </a:r>
            <a:r>
              <a:rPr kumimoji="0" lang="en-US" sz="1400" b="0" i="0" u="none" strike="noStrike" kern="1200" cap="none" spc="0" normalizeH="0" baseline="0" noProof="0" dirty="0" err="1">
                <a:ln>
                  <a:noFill/>
                </a:ln>
                <a:solidFill>
                  <a:prstClr val="black"/>
                </a:solidFill>
                <a:effectLst/>
                <a:uLnTx/>
                <a:uFillTx/>
                <a:latin typeface="Calibri"/>
                <a:ea typeface="+mj-ea"/>
                <a:cs typeface="+mj-cs"/>
              </a:rPr>
              <a:t>svar</a:t>
            </a:r>
            <a:endParaRPr kumimoji="0" lang="en-US" sz="1400" b="0" i="0" u="none" strike="noStrike" kern="1200" cap="none" spc="0" normalizeH="0" baseline="0" noProof="0" dirty="0">
              <a:ln>
                <a:noFill/>
              </a:ln>
              <a:solidFill>
                <a:prstClr val="black"/>
              </a:solidFill>
              <a:effectLst/>
              <a:uLnTx/>
              <a:uFillTx/>
              <a:latin typeface="Calibri"/>
              <a:ea typeface="+mj-ea"/>
              <a:cs typeface="+mj-cs"/>
            </a:endParaRPr>
          </a:p>
        </p:txBody>
      </p:sp>
      <p:pic>
        <p:nvPicPr>
          <p:cNvPr id="6" name="Plassholder for innhold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275259" y="1049731"/>
            <a:ext cx="1776592" cy="5783214"/>
          </a:xfrm>
          <a:prstGeom prst="rect">
            <a:avLst/>
          </a:prstGeom>
        </p:spPr>
      </p:pic>
      <p:sp>
        <p:nvSpPr>
          <p:cNvPr id="2" name="Rectangle 1"/>
          <p:cNvSpPr/>
          <p:nvPr/>
        </p:nvSpPr>
        <p:spPr>
          <a:xfrm>
            <a:off x="5280161" y="741955"/>
            <a:ext cx="157729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400" b="0" i="0" u="none" strike="noStrike" kern="1200" cap="none" spc="0" normalizeH="0" baseline="0" noProof="0" dirty="0">
                <a:ln>
                  <a:noFill/>
                </a:ln>
                <a:solidFill>
                  <a:prstClr val="black"/>
                </a:solidFill>
                <a:effectLst/>
                <a:uLnTx/>
                <a:uFillTx/>
                <a:latin typeface="Calibri"/>
                <a:ea typeface="+mn-ea"/>
                <a:cs typeface="+mn-cs"/>
              </a:rPr>
              <a:t>16.11.17 </a:t>
            </a:r>
            <a:r>
              <a:rPr kumimoji="0" lang="nb-NO" altLang="nb-NO" sz="1400" b="0" i="0" u="none" strike="noStrike" kern="1200" cap="none" spc="0" normalizeH="0" baseline="0" noProof="0" dirty="0" err="1">
                <a:ln>
                  <a:noFill/>
                </a:ln>
                <a:solidFill>
                  <a:prstClr val="black"/>
                </a:solidFill>
                <a:effectLst/>
                <a:uLnTx/>
                <a:uFillTx/>
                <a:latin typeface="Calibri"/>
                <a:ea typeface="+mn-ea"/>
                <a:cs typeface="+mn-cs"/>
              </a:rPr>
              <a:t>Hdirs</a:t>
            </a:r>
            <a:r>
              <a:rPr kumimoji="0" lang="nb-NO" altLang="nb-NO" sz="1400" b="0" i="0" u="none" strike="noStrike" kern="1200" cap="none" spc="0" normalizeH="0" baseline="0" noProof="0" dirty="0">
                <a:ln>
                  <a:noFill/>
                </a:ln>
                <a:solidFill>
                  <a:prstClr val="black"/>
                </a:solidFill>
                <a:effectLst/>
                <a:uLnTx/>
                <a:uFillTx/>
                <a:latin typeface="Calibri"/>
                <a:ea typeface="+mn-ea"/>
                <a:cs typeface="+mn-cs"/>
              </a:rPr>
              <a:t> svar</a:t>
            </a:r>
            <a:endParaRPr kumimoji="0" lang="nb-NO"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ounded Rectangle 2"/>
          <p:cNvSpPr/>
          <p:nvPr/>
        </p:nvSpPr>
        <p:spPr>
          <a:xfrm>
            <a:off x="5230725" y="1088552"/>
            <a:ext cx="1729372" cy="828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2030491" y="3068960"/>
            <a:ext cx="2966435" cy="7718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p:nvSpPr>
        <p:spPr>
          <a:xfrm>
            <a:off x="7899850" y="2744736"/>
            <a:ext cx="1654379" cy="7920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stretch>
            <a:fillRect/>
          </a:stretch>
        </p:blipFill>
        <p:spPr>
          <a:xfrm>
            <a:off x="1758029" y="92774"/>
            <a:ext cx="1600200" cy="561975"/>
          </a:xfrm>
          <a:prstGeom prst="rect">
            <a:avLst/>
          </a:prstGeom>
        </p:spPr>
      </p:pic>
    </p:spTree>
    <p:extLst>
      <p:ext uri="{BB962C8B-B14F-4D97-AF65-F5344CB8AC3E}">
        <p14:creationId xmlns:p14="http://schemas.microsoft.com/office/powerpoint/2010/main" val="177534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6981" y="637309"/>
            <a:ext cx="8063345" cy="5818909"/>
          </a:xfrm>
        </p:spPr>
        <p:txBody>
          <a:bodyPr/>
          <a:lstStyle/>
          <a:p>
            <a:pPr marL="0" indent="0">
              <a:buNone/>
            </a:pPr>
            <a:endParaRPr lang="en-GB" dirty="0"/>
          </a:p>
          <a:p>
            <a:r>
              <a:rPr lang="nb-NO" sz="2800" dirty="0"/>
              <a:t>Jordmødrene følger trofast anbefalingene</a:t>
            </a:r>
          </a:p>
          <a:p>
            <a:endParaRPr lang="nb-NO" dirty="0"/>
          </a:p>
          <a:p>
            <a:r>
              <a:rPr lang="nb-NO" sz="2800" dirty="0"/>
              <a:t>Ingen av legene fulgte anbefalingen</a:t>
            </a:r>
          </a:p>
          <a:p>
            <a:pPr lvl="1"/>
            <a:r>
              <a:rPr lang="nb-NO" sz="2400" dirty="0"/>
              <a:t>Testet, men fulgte ikke opp i henhold til retningslinjene</a:t>
            </a:r>
          </a:p>
          <a:p>
            <a:pPr lvl="1"/>
            <a:r>
              <a:rPr lang="nb-NO" sz="2400" dirty="0"/>
              <a:t>Opprettet sine egne screeningskriterier</a:t>
            </a:r>
          </a:p>
          <a:p>
            <a:pPr lvl="1"/>
            <a:r>
              <a:rPr lang="nb-NO" sz="2400" dirty="0"/>
              <a:t>Testet, men individuelt vurdert om kvinnen ble gjort oppmerksom på utfallet</a:t>
            </a:r>
          </a:p>
          <a:p>
            <a:endParaRPr lang="nb-NO" dirty="0"/>
          </a:p>
          <a:p>
            <a:r>
              <a:rPr lang="nb-NO" sz="2800" dirty="0"/>
              <a:t>Både lege og jordmor rapporterte om forverret samarbeid</a:t>
            </a:r>
            <a:endParaRPr lang="en-GB" sz="2800" dirty="0"/>
          </a:p>
        </p:txBody>
      </p:sp>
      <p:sp>
        <p:nvSpPr>
          <p:cNvPr id="3" name="Title 2"/>
          <p:cNvSpPr>
            <a:spLocks noGrp="1"/>
          </p:cNvSpPr>
          <p:nvPr>
            <p:ph type="title"/>
          </p:nvPr>
        </p:nvSpPr>
        <p:spPr>
          <a:xfrm>
            <a:off x="142436" y="920823"/>
            <a:ext cx="3467664" cy="2891155"/>
          </a:xfrm>
        </p:spPr>
        <p:txBody>
          <a:bodyPr>
            <a:normAutofit fontScale="90000"/>
          </a:bodyPr>
          <a:lstStyle/>
          <a:p>
            <a:r>
              <a:rPr lang="nb-NO" dirty="0"/>
              <a:t>I kjølvannet av kritikken:</a:t>
            </a:r>
            <a:br>
              <a:rPr lang="nb-NO" dirty="0"/>
            </a:br>
            <a:br>
              <a:rPr lang="nb-NO" dirty="0"/>
            </a:br>
            <a:r>
              <a:rPr lang="nb-NO" dirty="0"/>
              <a:t>Intervjuer med fastleger (11) og jordmødre (6)</a:t>
            </a:r>
            <a:br>
              <a:rPr lang="nb-NO" dirty="0"/>
            </a:br>
            <a:endParaRPr lang="nb-NO" dirty="0"/>
          </a:p>
        </p:txBody>
      </p:sp>
      <p:pic>
        <p:nvPicPr>
          <p:cNvPr id="5" name="Picture 4"/>
          <p:cNvPicPr>
            <a:picLocks noChangeAspect="1"/>
          </p:cNvPicPr>
          <p:nvPr/>
        </p:nvPicPr>
        <p:blipFill>
          <a:blip r:embed="rId3"/>
          <a:stretch>
            <a:fillRect/>
          </a:stretch>
        </p:blipFill>
        <p:spPr>
          <a:xfrm>
            <a:off x="9570026" y="4953000"/>
            <a:ext cx="2400300" cy="1743222"/>
          </a:xfrm>
          <a:prstGeom prst="rect">
            <a:avLst/>
          </a:prstGeom>
        </p:spPr>
      </p:pic>
    </p:spTree>
    <p:extLst>
      <p:ext uri="{BB962C8B-B14F-4D97-AF65-F5344CB8AC3E}">
        <p14:creationId xmlns:p14="http://schemas.microsoft.com/office/powerpoint/2010/main" val="412116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D9D3C5-F1C0-4992-8224-56E5A15ACDEA}"/>
              </a:ext>
            </a:extLst>
          </p:cNvPr>
          <p:cNvSpPr>
            <a:spLocks noGrp="1"/>
          </p:cNvSpPr>
          <p:nvPr>
            <p:ph type="title"/>
          </p:nvPr>
        </p:nvSpPr>
        <p:spPr/>
        <p:txBody>
          <a:bodyPr>
            <a:normAutofit fontScale="90000"/>
          </a:bodyPr>
          <a:lstStyle/>
          <a:p>
            <a:r>
              <a:rPr lang="nb-NO" dirty="0"/>
              <a:t>Sentralt diskusjonspunkt:</a:t>
            </a:r>
            <a:br>
              <a:rPr lang="nb-NO" dirty="0"/>
            </a:br>
            <a:r>
              <a:rPr lang="nb-NO" i="1" dirty="0"/>
              <a:t>Hvem skal testes</a:t>
            </a:r>
          </a:p>
        </p:txBody>
      </p:sp>
      <p:sp>
        <p:nvSpPr>
          <p:cNvPr id="3" name="Plassholder for tekst 2">
            <a:extLst>
              <a:ext uri="{FF2B5EF4-FFF2-40B4-BE49-F238E27FC236}">
                <a16:creationId xmlns:a16="http://schemas.microsoft.com/office/drawing/2014/main" id="{09E32ECE-0347-44E0-A321-0A3F26FECE29}"/>
              </a:ext>
            </a:extLst>
          </p:cNvPr>
          <p:cNvSpPr>
            <a:spLocks noGrp="1"/>
          </p:cNvSpPr>
          <p:nvPr>
            <p:ph type="body" sz="quarter" idx="14"/>
          </p:nvPr>
        </p:nvSpPr>
        <p:spPr>
          <a:xfrm>
            <a:off x="761256" y="2912533"/>
            <a:ext cx="2791067" cy="3627968"/>
          </a:xfrm>
        </p:spPr>
        <p:txBody>
          <a:bodyPr/>
          <a:lstStyle/>
          <a:p>
            <a:endParaRPr lang="nb-NO" dirty="0"/>
          </a:p>
        </p:txBody>
      </p:sp>
      <p:sp>
        <p:nvSpPr>
          <p:cNvPr id="4" name="Plassholder for innhold 3">
            <a:extLst>
              <a:ext uri="{FF2B5EF4-FFF2-40B4-BE49-F238E27FC236}">
                <a16:creationId xmlns:a16="http://schemas.microsoft.com/office/drawing/2014/main" id="{C9605C69-E02D-4D36-88E9-12E06E2BD91C}"/>
              </a:ext>
            </a:extLst>
          </p:cNvPr>
          <p:cNvSpPr>
            <a:spLocks noGrp="1"/>
          </p:cNvSpPr>
          <p:nvPr>
            <p:ph idx="1"/>
          </p:nvPr>
        </p:nvSpPr>
        <p:spPr/>
        <p:txBody>
          <a:bodyPr>
            <a:normAutofit/>
          </a:bodyPr>
          <a:lstStyle/>
          <a:p>
            <a:pPr marL="342900" indent="-342900">
              <a:buFont typeface="Arial" panose="020B0604020202020204" pitchFamily="34" charset="0"/>
              <a:buChar char="•"/>
            </a:pPr>
            <a:r>
              <a:rPr lang="nb-NO" sz="2800" dirty="0"/>
              <a:t>Overdiagnostikk – eller </a:t>
            </a:r>
            <a:r>
              <a:rPr lang="nb-NO" sz="2800" dirty="0" err="1"/>
              <a:t>overtesting</a:t>
            </a:r>
            <a:r>
              <a:rPr lang="nb-NO" sz="2800" dirty="0"/>
              <a:t>?</a:t>
            </a:r>
          </a:p>
          <a:p>
            <a:endParaRPr lang="nb-NO" sz="2800" dirty="0"/>
          </a:p>
          <a:p>
            <a:pPr marL="342900" indent="-342900">
              <a:buFont typeface="Arial" panose="020B0604020202020204" pitchFamily="34" charset="0"/>
              <a:buChar char="•"/>
            </a:pPr>
            <a:r>
              <a:rPr lang="nb-NO" sz="2800" dirty="0"/>
              <a:t>Fungerer risikobasert screeningstrategi (</a:t>
            </a:r>
            <a:r>
              <a:rPr lang="nb-NO" sz="2800" dirty="0" err="1"/>
              <a:t>dvs</a:t>
            </a:r>
            <a:r>
              <a:rPr lang="nb-NO" sz="2800" dirty="0"/>
              <a:t> 2009-retn.linje-kriteriene) godt? </a:t>
            </a:r>
            <a:r>
              <a:rPr lang="nb-NO" sz="2800" dirty="0">
                <a:solidFill>
                  <a:srgbClr val="FF0000"/>
                </a:solidFill>
              </a:rPr>
              <a:t> </a:t>
            </a:r>
          </a:p>
          <a:p>
            <a:pPr marL="342900" indent="-342900">
              <a:buFont typeface="Arial" panose="020B0604020202020204" pitchFamily="34" charset="0"/>
              <a:buChar char="•"/>
            </a:pPr>
            <a:r>
              <a:rPr lang="nb-NO" sz="2400" dirty="0">
                <a:solidFill>
                  <a:srgbClr val="FF0000"/>
                </a:solidFill>
              </a:rPr>
              <a:t>Svart ut i rasjonale for anbefalingen om hvem som skal testes (</a:t>
            </a:r>
            <a:r>
              <a:rPr lang="nb-NO" sz="2400" dirty="0" err="1">
                <a:solidFill>
                  <a:srgbClr val="FF0000"/>
                </a:solidFill>
              </a:rPr>
              <a:t>jmf</a:t>
            </a:r>
            <a:r>
              <a:rPr lang="nb-NO" sz="2400" dirty="0">
                <a:solidFill>
                  <a:srgbClr val="FF0000"/>
                </a:solidFill>
              </a:rPr>
              <a:t> ingen konsensus eller studier som bekrefter hvilken test-strategi som er best)</a:t>
            </a:r>
            <a:endParaRPr lang="nb-NO" sz="2400" dirty="0"/>
          </a:p>
          <a:p>
            <a:endParaRPr lang="nb-NO" sz="2800" dirty="0"/>
          </a:p>
          <a:p>
            <a:pPr marL="342900" indent="-342900">
              <a:buFont typeface="Arial" panose="020B0604020202020204" pitchFamily="34" charset="0"/>
              <a:buChar char="•"/>
            </a:pPr>
            <a:r>
              <a:rPr lang="nb-NO" sz="2800" dirty="0"/>
              <a:t>Ressurskrevende – </a:t>
            </a:r>
            <a:br>
              <a:rPr lang="nb-NO" sz="2800" dirty="0"/>
            </a:br>
            <a:r>
              <a:rPr lang="nb-NO" sz="2800" dirty="0"/>
              <a:t>men er:</a:t>
            </a:r>
            <a:br>
              <a:rPr lang="nb-NO" sz="2800" dirty="0"/>
            </a:br>
            <a:r>
              <a:rPr lang="nb-NO" sz="2800" dirty="0"/>
              <a:t>  Flere som skal testes = Flere tester (antall)? </a:t>
            </a:r>
          </a:p>
        </p:txBody>
      </p:sp>
    </p:spTree>
    <p:extLst>
      <p:ext uri="{BB962C8B-B14F-4D97-AF65-F5344CB8AC3E}">
        <p14:creationId xmlns:p14="http://schemas.microsoft.com/office/powerpoint/2010/main" val="241714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37428" y="1270861"/>
            <a:ext cx="7393316" cy="5269639"/>
          </a:xfrm>
        </p:spPr>
        <p:txBody>
          <a:bodyPr/>
          <a:lstStyle/>
          <a:p>
            <a:r>
              <a:rPr lang="nb-NO" dirty="0"/>
              <a:t>Sannsynligvis en samlet reduksjon i antall OGTT etter den nye retningslinjen på grunn av at </a:t>
            </a:r>
            <a:r>
              <a:rPr lang="nb-NO" i="1" dirty="0" err="1"/>
              <a:t>glukosuri</a:t>
            </a:r>
            <a:r>
              <a:rPr lang="nb-NO" dirty="0"/>
              <a:t> fjernet som kriterium/indikator for gjentatt testing</a:t>
            </a:r>
            <a:endParaRPr lang="en-GB" dirty="0"/>
          </a:p>
        </p:txBody>
      </p:sp>
      <p:sp>
        <p:nvSpPr>
          <p:cNvPr id="3" name="Title 2"/>
          <p:cNvSpPr>
            <a:spLocks noGrp="1"/>
          </p:cNvSpPr>
          <p:nvPr>
            <p:ph type="title"/>
          </p:nvPr>
        </p:nvSpPr>
        <p:spPr>
          <a:xfrm>
            <a:off x="154744" y="964505"/>
            <a:ext cx="3451044" cy="2227262"/>
          </a:xfrm>
        </p:spPr>
        <p:txBody>
          <a:bodyPr>
            <a:normAutofit/>
          </a:bodyPr>
          <a:lstStyle/>
          <a:p>
            <a:r>
              <a:rPr lang="en-GB" sz="2400" dirty="0" err="1"/>
              <a:t>Flere</a:t>
            </a:r>
            <a:r>
              <a:rPr lang="en-GB" sz="2400" dirty="0"/>
              <a:t> </a:t>
            </a:r>
            <a:r>
              <a:rPr lang="en-GB" sz="2400" dirty="0" err="1"/>
              <a:t>som</a:t>
            </a:r>
            <a:r>
              <a:rPr lang="en-GB" sz="2400" dirty="0"/>
              <a:t> </a:t>
            </a:r>
            <a:r>
              <a:rPr lang="en-GB" sz="2400" dirty="0" err="1"/>
              <a:t>skal</a:t>
            </a:r>
            <a:r>
              <a:rPr lang="en-GB" sz="2400" dirty="0"/>
              <a:t> testes = </a:t>
            </a:r>
            <a:r>
              <a:rPr lang="en-GB" sz="2400" dirty="0" err="1"/>
              <a:t>flere</a:t>
            </a:r>
            <a:r>
              <a:rPr lang="en-GB" sz="2400" dirty="0"/>
              <a:t> (</a:t>
            </a:r>
            <a:r>
              <a:rPr lang="en-GB" sz="2400" dirty="0" err="1"/>
              <a:t>antall</a:t>
            </a:r>
            <a:r>
              <a:rPr lang="en-GB" sz="2400" dirty="0"/>
              <a:t>) tester?  </a:t>
            </a:r>
          </a:p>
        </p:txBody>
      </p:sp>
      <p:pic>
        <p:nvPicPr>
          <p:cNvPr id="8" name="Bilde 7">
            <a:extLst>
              <a:ext uri="{FF2B5EF4-FFF2-40B4-BE49-F238E27FC236}">
                <a16:creationId xmlns:a16="http://schemas.microsoft.com/office/drawing/2014/main" id="{D87DA0A4-CCC7-4773-9E92-C35505CAFA81}"/>
              </a:ext>
            </a:extLst>
          </p:cNvPr>
          <p:cNvPicPr>
            <a:picLocks noChangeAspect="1"/>
          </p:cNvPicPr>
          <p:nvPr/>
        </p:nvPicPr>
        <p:blipFill>
          <a:blip r:embed="rId2"/>
          <a:stretch>
            <a:fillRect/>
          </a:stretch>
        </p:blipFill>
        <p:spPr>
          <a:xfrm>
            <a:off x="3305117" y="2549530"/>
            <a:ext cx="8732139" cy="3858387"/>
          </a:xfrm>
          <a:prstGeom prst="rect">
            <a:avLst/>
          </a:prstGeom>
        </p:spPr>
      </p:pic>
      <p:sp>
        <p:nvSpPr>
          <p:cNvPr id="4" name="TekstSylinder 3">
            <a:extLst>
              <a:ext uri="{FF2B5EF4-FFF2-40B4-BE49-F238E27FC236}">
                <a16:creationId xmlns:a16="http://schemas.microsoft.com/office/drawing/2014/main" id="{F6767CE6-1DE9-4D9A-AA80-5C23DEB66BD1}"/>
              </a:ext>
            </a:extLst>
          </p:cNvPr>
          <p:cNvSpPr txBox="1"/>
          <p:nvPr/>
        </p:nvSpPr>
        <p:spPr>
          <a:xfrm>
            <a:off x="4355024" y="154983"/>
            <a:ext cx="6741762" cy="830997"/>
          </a:xfrm>
          <a:prstGeom prst="rect">
            <a:avLst/>
          </a:prstGeom>
          <a:noFill/>
        </p:spPr>
        <p:txBody>
          <a:bodyPr wrap="square" rtlCol="0">
            <a:spAutoFit/>
          </a:bodyPr>
          <a:lstStyle/>
          <a:p>
            <a:r>
              <a:rPr lang="nb-NO" sz="2400" b="1" dirty="0">
                <a:solidFill>
                  <a:schemeClr val="bg1"/>
                </a:solidFill>
              </a:rPr>
              <a:t>Laboratorie-data; antall glukosetoleransetester i 2016 </a:t>
            </a:r>
            <a:r>
              <a:rPr lang="nb-NO" sz="2400" b="1" dirty="0" err="1">
                <a:solidFill>
                  <a:schemeClr val="bg1"/>
                </a:solidFill>
              </a:rPr>
              <a:t>vs</a:t>
            </a:r>
            <a:r>
              <a:rPr lang="nb-NO" sz="2400" b="1" dirty="0">
                <a:solidFill>
                  <a:schemeClr val="bg1"/>
                </a:solidFill>
              </a:rPr>
              <a:t> 2018 </a:t>
            </a:r>
          </a:p>
        </p:txBody>
      </p:sp>
      <p:pic>
        <p:nvPicPr>
          <p:cNvPr id="6" name="Bilde 5">
            <a:extLst>
              <a:ext uri="{FF2B5EF4-FFF2-40B4-BE49-F238E27FC236}">
                <a16:creationId xmlns:a16="http://schemas.microsoft.com/office/drawing/2014/main" id="{5921294F-F094-47FB-A908-3CEC28388797}"/>
              </a:ext>
            </a:extLst>
          </p:cNvPr>
          <p:cNvPicPr>
            <a:picLocks noChangeAspect="1"/>
          </p:cNvPicPr>
          <p:nvPr/>
        </p:nvPicPr>
        <p:blipFill>
          <a:blip r:embed="rId3"/>
          <a:stretch>
            <a:fillRect/>
          </a:stretch>
        </p:blipFill>
        <p:spPr>
          <a:xfrm>
            <a:off x="10981729" y="2078136"/>
            <a:ext cx="1099814" cy="1686605"/>
          </a:xfrm>
          <a:prstGeom prst="rect">
            <a:avLst/>
          </a:prstGeom>
        </p:spPr>
      </p:pic>
    </p:spTree>
    <p:extLst>
      <p:ext uri="{BB962C8B-B14F-4D97-AF65-F5344CB8AC3E}">
        <p14:creationId xmlns:p14="http://schemas.microsoft.com/office/powerpoint/2010/main" val="425763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31C95F-AF1E-4F16-8540-F09BD6075163}"/>
              </a:ext>
            </a:extLst>
          </p:cNvPr>
          <p:cNvSpPr>
            <a:spLocks noGrp="1"/>
          </p:cNvSpPr>
          <p:nvPr>
            <p:ph type="title"/>
          </p:nvPr>
        </p:nvSpPr>
        <p:spPr>
          <a:xfrm>
            <a:off x="761258" y="-34053"/>
            <a:ext cx="10663932" cy="1383882"/>
          </a:xfrm>
        </p:spPr>
        <p:txBody>
          <a:bodyPr>
            <a:normAutofit/>
          </a:bodyPr>
          <a:lstStyle/>
          <a:p>
            <a:r>
              <a:rPr lang="nb-NO" sz="2700" dirty="0"/>
              <a:t>Innsamlet antall OGTT fra ulike HF </a:t>
            </a:r>
            <a:r>
              <a:rPr lang="nb-NO" sz="2200" dirty="0"/>
              <a:t>(og fra kommune/bydel) </a:t>
            </a:r>
            <a:br>
              <a:rPr lang="nb-NO" sz="2200" dirty="0"/>
            </a:br>
            <a:r>
              <a:rPr lang="nb-NO" sz="2200" dirty="0"/>
              <a:t>Sammenligner perioden 1/1 - 1/10 2016 med 1/1 – 1/10 2018:</a:t>
            </a:r>
            <a:br>
              <a:rPr lang="nb-NO" sz="2200" dirty="0"/>
            </a:br>
            <a:endParaRPr lang="nb-NO" sz="2200" dirty="0"/>
          </a:p>
        </p:txBody>
      </p:sp>
      <p:sp>
        <p:nvSpPr>
          <p:cNvPr id="4" name="Plassholder for bunntekst 3">
            <a:extLst>
              <a:ext uri="{FF2B5EF4-FFF2-40B4-BE49-F238E27FC236}">
                <a16:creationId xmlns:a16="http://schemas.microsoft.com/office/drawing/2014/main" id="{CBB5442F-91A4-4B73-BFF2-B47175EBE285}"/>
              </a:ext>
            </a:extLst>
          </p:cNvPr>
          <p:cNvSpPr>
            <a:spLocks noGrp="1"/>
          </p:cNvSpPr>
          <p:nvPr>
            <p:ph type="ftr" sz="quarter" idx="1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n-NO" sz="700" b="0" i="0" u="none" strike="noStrike" kern="1200" cap="none" spc="0" normalizeH="0" baseline="0" noProof="0">
                <a:ln>
                  <a:noFill/>
                </a:ln>
                <a:solidFill>
                  <a:srgbClr val="202020"/>
                </a:solidFill>
                <a:effectLst/>
                <a:uLnTx/>
                <a:uFillTx/>
                <a:latin typeface="Arial" panose="020B0604020202020204"/>
                <a:ea typeface="+mn-ea"/>
                <a:cs typeface="+mn-cs"/>
              </a:rPr>
              <a:t>Helsedirektoratet</a:t>
            </a:r>
          </a:p>
        </p:txBody>
      </p:sp>
      <p:sp>
        <p:nvSpPr>
          <p:cNvPr id="5" name="Plassholder for lysbildenummer 4">
            <a:extLst>
              <a:ext uri="{FF2B5EF4-FFF2-40B4-BE49-F238E27FC236}">
                <a16:creationId xmlns:a16="http://schemas.microsoft.com/office/drawing/2014/main" id="{3AAAA92D-ACE2-4946-BD67-4B378AD2A93D}"/>
              </a:ext>
            </a:extLst>
          </p:cNvPr>
          <p:cNvSpPr>
            <a:spLocks noGrp="1"/>
          </p:cNvSpPr>
          <p:nvPr>
            <p:ph type="sldNum" sz="quarter" idx="12"/>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7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27</a:t>
            </a:fld>
            <a:endParaRPr kumimoji="0" lang="nn-NO" sz="7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 name="Plassholder for innhold 7">
            <a:extLst>
              <a:ext uri="{FF2B5EF4-FFF2-40B4-BE49-F238E27FC236}">
                <a16:creationId xmlns:a16="http://schemas.microsoft.com/office/drawing/2014/main" id="{44D011B7-FC1E-4BB2-8BAC-B8090B3723F0}"/>
              </a:ext>
            </a:extLst>
          </p:cNvPr>
          <p:cNvSpPr>
            <a:spLocks noGrp="1"/>
          </p:cNvSpPr>
          <p:nvPr>
            <p:ph idx="1"/>
          </p:nvPr>
        </p:nvSpPr>
        <p:spPr>
          <a:xfrm>
            <a:off x="761258" y="1197429"/>
            <a:ext cx="10663932" cy="5144382"/>
          </a:xfrm>
        </p:spPr>
        <p:txBody>
          <a:bodyPr/>
          <a:lstStyle/>
          <a:p>
            <a:pPr marL="0" indent="0">
              <a:buNone/>
            </a:pPr>
            <a:r>
              <a:rPr lang="nb-NO" sz="2000" b="1" dirty="0"/>
              <a:t>Helse Førde </a:t>
            </a:r>
            <a:r>
              <a:rPr lang="nb-NO" sz="2000" dirty="0"/>
              <a:t>(Førde, Lærdal, Nordfjord)</a:t>
            </a:r>
            <a:r>
              <a:rPr lang="nb-NO" sz="2400" dirty="0"/>
              <a:t> </a:t>
            </a:r>
            <a:r>
              <a:rPr lang="nb-NO" sz="1800" dirty="0"/>
              <a:t>– NB! Over 60 % av rekvirentene er jordmødre</a:t>
            </a:r>
          </a:p>
          <a:p>
            <a:endParaRPr lang="nb-NO" sz="2000" dirty="0"/>
          </a:p>
          <a:p>
            <a:endParaRPr lang="nb-NO" sz="2000" dirty="0"/>
          </a:p>
          <a:p>
            <a:endParaRPr lang="nb-NO" sz="2000" dirty="0"/>
          </a:p>
          <a:p>
            <a:endParaRPr lang="nb-NO" sz="2000" dirty="0"/>
          </a:p>
          <a:p>
            <a:endParaRPr lang="nb-NO" sz="2000" dirty="0"/>
          </a:p>
          <a:p>
            <a:endParaRPr lang="nb-NO" sz="2000" dirty="0"/>
          </a:p>
          <a:p>
            <a:endParaRPr lang="nb-NO" sz="2000" dirty="0"/>
          </a:p>
          <a:p>
            <a:endParaRPr lang="nb-NO" sz="2000" dirty="0"/>
          </a:p>
          <a:p>
            <a:pPr marL="0" lvl="0" indent="0">
              <a:buNone/>
            </a:pPr>
            <a:r>
              <a:rPr lang="nb-NO" sz="2000" b="1" dirty="0"/>
              <a:t>Stavanger Universitetssykehus</a:t>
            </a:r>
            <a:r>
              <a:rPr lang="nb-NO" sz="2000" dirty="0"/>
              <a:t>: </a:t>
            </a:r>
            <a:r>
              <a:rPr lang="nb-NO" sz="1600" dirty="0"/>
              <a:t>(nesten utelukkende fastleger som rekvirenter, få private lab*)</a:t>
            </a:r>
          </a:p>
          <a:p>
            <a:pPr marL="0" indent="0">
              <a:buNone/>
            </a:pPr>
            <a:endParaRPr lang="nb-NO" dirty="0"/>
          </a:p>
        </p:txBody>
      </p:sp>
      <p:graphicFrame>
        <p:nvGraphicFramePr>
          <p:cNvPr id="9" name="Tabell 8">
            <a:extLst>
              <a:ext uri="{FF2B5EF4-FFF2-40B4-BE49-F238E27FC236}">
                <a16:creationId xmlns:a16="http://schemas.microsoft.com/office/drawing/2014/main" id="{0D84F877-8F1B-4F32-A73B-420BE9925B41}"/>
              </a:ext>
            </a:extLst>
          </p:cNvPr>
          <p:cNvGraphicFramePr>
            <a:graphicFrameLocks noGrp="1"/>
          </p:cNvGraphicFramePr>
          <p:nvPr>
            <p:extLst>
              <p:ext uri="{D42A27DB-BD31-4B8C-83A1-F6EECF244321}">
                <p14:modId xmlns:p14="http://schemas.microsoft.com/office/powerpoint/2010/main" val="1841639950"/>
              </p:ext>
            </p:extLst>
          </p:nvPr>
        </p:nvGraphicFramePr>
        <p:xfrm>
          <a:off x="761258" y="1575949"/>
          <a:ext cx="11080972" cy="2193671"/>
        </p:xfrm>
        <a:graphic>
          <a:graphicData uri="http://schemas.openxmlformats.org/drawingml/2006/table">
            <a:tbl>
              <a:tblPr firstRow="1" bandRow="1">
                <a:tableStyleId>{5C22544A-7EE6-4342-B048-85BDC9FD1C3A}</a:tableStyleId>
              </a:tblPr>
              <a:tblGrid>
                <a:gridCol w="887744">
                  <a:extLst>
                    <a:ext uri="{9D8B030D-6E8A-4147-A177-3AD203B41FA5}">
                      <a16:colId xmlns:a16="http://schemas.microsoft.com/office/drawing/2014/main" val="2287249601"/>
                    </a:ext>
                  </a:extLst>
                </a:gridCol>
                <a:gridCol w="1366601">
                  <a:extLst>
                    <a:ext uri="{9D8B030D-6E8A-4147-A177-3AD203B41FA5}">
                      <a16:colId xmlns:a16="http://schemas.microsoft.com/office/drawing/2014/main" val="4163676399"/>
                    </a:ext>
                  </a:extLst>
                </a:gridCol>
                <a:gridCol w="1670388">
                  <a:extLst>
                    <a:ext uri="{9D8B030D-6E8A-4147-A177-3AD203B41FA5}">
                      <a16:colId xmlns:a16="http://schemas.microsoft.com/office/drawing/2014/main" val="2295234517"/>
                    </a:ext>
                  </a:extLst>
                </a:gridCol>
                <a:gridCol w="1907314">
                  <a:extLst>
                    <a:ext uri="{9D8B030D-6E8A-4147-A177-3AD203B41FA5}">
                      <a16:colId xmlns:a16="http://schemas.microsoft.com/office/drawing/2014/main" val="754821384"/>
                    </a:ext>
                  </a:extLst>
                </a:gridCol>
                <a:gridCol w="1892055">
                  <a:extLst>
                    <a:ext uri="{9D8B030D-6E8A-4147-A177-3AD203B41FA5}">
                      <a16:colId xmlns:a16="http://schemas.microsoft.com/office/drawing/2014/main" val="3998053910"/>
                    </a:ext>
                  </a:extLst>
                </a:gridCol>
                <a:gridCol w="1303217">
                  <a:extLst>
                    <a:ext uri="{9D8B030D-6E8A-4147-A177-3AD203B41FA5}">
                      <a16:colId xmlns:a16="http://schemas.microsoft.com/office/drawing/2014/main" val="1315264411"/>
                    </a:ext>
                  </a:extLst>
                </a:gridCol>
                <a:gridCol w="2053653">
                  <a:extLst>
                    <a:ext uri="{9D8B030D-6E8A-4147-A177-3AD203B41FA5}">
                      <a16:colId xmlns:a16="http://schemas.microsoft.com/office/drawing/2014/main" val="2605847566"/>
                    </a:ext>
                  </a:extLst>
                </a:gridCol>
              </a:tblGrid>
              <a:tr h="370840">
                <a:tc>
                  <a:txBody>
                    <a:bodyPr/>
                    <a:lstStyle/>
                    <a:p>
                      <a:endParaRPr lang="nb-NO" dirty="0"/>
                    </a:p>
                  </a:txBody>
                  <a:tcPr/>
                </a:tc>
                <a:tc>
                  <a:txBody>
                    <a:bodyPr/>
                    <a:lstStyle/>
                    <a:p>
                      <a:r>
                        <a:rPr lang="nb-NO" dirty="0"/>
                        <a:t>Antall </a:t>
                      </a:r>
                    </a:p>
                    <a:p>
                      <a:r>
                        <a:rPr lang="nb-NO" dirty="0"/>
                        <a:t>gravide </a:t>
                      </a:r>
                    </a:p>
                  </a:txBody>
                  <a:tcPr/>
                </a:tc>
                <a:tc>
                  <a:txBody>
                    <a:bodyPr/>
                    <a:lstStyle/>
                    <a:p>
                      <a:r>
                        <a:rPr lang="nb-NO" dirty="0"/>
                        <a:t>Antall OGTT (%)</a:t>
                      </a:r>
                    </a:p>
                  </a:txBody>
                  <a:tcPr/>
                </a:tc>
                <a:tc>
                  <a:txBody>
                    <a:bodyPr/>
                    <a:lstStyle/>
                    <a:p>
                      <a:r>
                        <a:rPr lang="nb-NO" dirty="0"/>
                        <a:t>Antall kvinner testet (%)</a:t>
                      </a:r>
                    </a:p>
                  </a:txBody>
                  <a:tcPr/>
                </a:tc>
                <a:tc>
                  <a:txBody>
                    <a:bodyPr/>
                    <a:lstStyle/>
                    <a:p>
                      <a:r>
                        <a:rPr lang="nb-NO" dirty="0"/>
                        <a:t>Positive test</a:t>
                      </a:r>
                      <a:br>
                        <a:rPr lang="nb-NO" dirty="0"/>
                      </a:br>
                      <a:r>
                        <a:rPr lang="nb-NO" dirty="0"/>
                        <a:t>(prevalens, %)</a:t>
                      </a:r>
                    </a:p>
                  </a:txBody>
                  <a:tcPr/>
                </a:tc>
                <a:tc>
                  <a:txBody>
                    <a:bodyPr/>
                    <a:lstStyle/>
                    <a:p>
                      <a:r>
                        <a:rPr lang="nb-NO" dirty="0"/>
                        <a:t>Endring</a:t>
                      </a:r>
                      <a:br>
                        <a:rPr lang="nb-NO" dirty="0"/>
                      </a:br>
                      <a:r>
                        <a:rPr lang="nb-NO" sz="1400" b="0" dirty="0"/>
                        <a:t>(i ant tester)</a:t>
                      </a:r>
                      <a:endParaRPr lang="nb-NO" dirty="0"/>
                    </a:p>
                  </a:txBody>
                  <a:tcPr/>
                </a:tc>
                <a:tc>
                  <a:txBody>
                    <a:bodyPr/>
                    <a:lstStyle/>
                    <a:p>
                      <a:r>
                        <a:rPr lang="nb-NO" dirty="0"/>
                        <a:t>Kommentar</a:t>
                      </a:r>
                    </a:p>
                  </a:txBody>
                  <a:tcPr/>
                </a:tc>
                <a:extLst>
                  <a:ext uri="{0D108BD9-81ED-4DB2-BD59-A6C34878D82A}">
                    <a16:rowId xmlns:a16="http://schemas.microsoft.com/office/drawing/2014/main" val="2099179590"/>
                  </a:ext>
                </a:extLst>
              </a:tr>
              <a:tr h="370840">
                <a:tc>
                  <a:txBody>
                    <a:bodyPr/>
                    <a:lstStyle/>
                    <a:p>
                      <a:r>
                        <a:rPr lang="nb-NO" dirty="0"/>
                        <a:t>2016</a:t>
                      </a:r>
                    </a:p>
                  </a:txBody>
                  <a:tcPr/>
                </a:tc>
                <a:tc>
                  <a:txBody>
                    <a:bodyPr/>
                    <a:lstStyle/>
                    <a:p>
                      <a:r>
                        <a:rPr lang="nb-NO" dirty="0"/>
                        <a:t>660</a:t>
                      </a:r>
                    </a:p>
                  </a:txBody>
                  <a:tcPr/>
                </a:tc>
                <a:tc>
                  <a:txBody>
                    <a:bodyPr/>
                    <a:lstStyle/>
                    <a:p>
                      <a:r>
                        <a:rPr lang="nb-NO" dirty="0"/>
                        <a:t>693 (105 %)</a:t>
                      </a:r>
                    </a:p>
                  </a:txBody>
                  <a:tcPr/>
                </a:tc>
                <a:tc>
                  <a:txBody>
                    <a:bodyPr/>
                    <a:lstStyle/>
                    <a:p>
                      <a:r>
                        <a:rPr lang="nb-NO" dirty="0"/>
                        <a:t>488 (74 %)</a:t>
                      </a:r>
                    </a:p>
                  </a:txBody>
                  <a:tcPr/>
                </a:tc>
                <a:tc>
                  <a:txBody>
                    <a:bodyPr/>
                    <a:lstStyle/>
                    <a:p>
                      <a:r>
                        <a:rPr lang="nb-NO" dirty="0"/>
                        <a:t>18,5 % </a:t>
                      </a:r>
                      <a:br>
                        <a:rPr lang="nb-NO" dirty="0"/>
                      </a:br>
                      <a:r>
                        <a:rPr lang="nb-NO" dirty="0"/>
                        <a:t>(Hele S&amp;F MFR: 11,8 %) </a:t>
                      </a:r>
                    </a:p>
                  </a:txBody>
                  <a:tcPr/>
                </a:tc>
                <a:tc rowSpan="2">
                  <a:txBody>
                    <a:bodyPr/>
                    <a:lstStyle/>
                    <a:p>
                      <a:endParaRPr lang="nb-NO" dirty="0"/>
                    </a:p>
                    <a:p>
                      <a:r>
                        <a:rPr lang="nb-NO" b="1" dirty="0">
                          <a:solidFill>
                            <a:srgbClr val="FF0000"/>
                          </a:solidFill>
                        </a:rPr>
                        <a:t>15 % reduksjon</a:t>
                      </a:r>
                    </a:p>
                  </a:txBody>
                  <a:tcPr/>
                </a:tc>
                <a:tc>
                  <a:txBody>
                    <a:bodyPr/>
                    <a:lstStyle/>
                    <a:p>
                      <a:r>
                        <a:rPr lang="nb-NO" sz="1600" dirty="0"/>
                        <a:t>Flere testet både 2 og 3 </a:t>
                      </a:r>
                      <a:r>
                        <a:rPr lang="nb-NO" sz="1600" dirty="0" err="1"/>
                        <a:t>ggr</a:t>
                      </a:r>
                      <a:endParaRPr lang="nb-NO" sz="1600" dirty="0"/>
                    </a:p>
                  </a:txBody>
                  <a:tcPr/>
                </a:tc>
                <a:extLst>
                  <a:ext uri="{0D108BD9-81ED-4DB2-BD59-A6C34878D82A}">
                    <a16:rowId xmlns:a16="http://schemas.microsoft.com/office/drawing/2014/main" val="2881552822"/>
                  </a:ext>
                </a:extLst>
              </a:tr>
              <a:tr h="370840">
                <a:tc>
                  <a:txBody>
                    <a:bodyPr/>
                    <a:lstStyle/>
                    <a:p>
                      <a:r>
                        <a:rPr lang="nb-NO" dirty="0"/>
                        <a:t>2018</a:t>
                      </a:r>
                    </a:p>
                  </a:txBody>
                  <a:tcPr/>
                </a:tc>
                <a:tc>
                  <a:txBody>
                    <a:bodyPr/>
                    <a:lstStyle/>
                    <a:p>
                      <a:r>
                        <a:rPr lang="nb-NO" dirty="0"/>
                        <a:t>660</a:t>
                      </a:r>
                    </a:p>
                  </a:txBody>
                  <a:tcPr/>
                </a:tc>
                <a:tc>
                  <a:txBody>
                    <a:bodyPr/>
                    <a:lstStyle/>
                    <a:p>
                      <a:r>
                        <a:rPr lang="nb-NO" dirty="0"/>
                        <a:t>596 (90 %)</a:t>
                      </a:r>
                    </a:p>
                  </a:txBody>
                  <a:tcPr/>
                </a:tc>
                <a:tc>
                  <a:txBody>
                    <a:bodyPr/>
                    <a:lstStyle/>
                    <a:p>
                      <a:r>
                        <a:rPr lang="nb-NO" dirty="0"/>
                        <a:t>568 (86 %)</a:t>
                      </a:r>
                    </a:p>
                  </a:txBody>
                  <a:tcPr/>
                </a:tc>
                <a:tc>
                  <a:txBody>
                    <a:bodyPr/>
                    <a:lstStyle/>
                    <a:p>
                      <a:r>
                        <a:rPr lang="nb-NO" dirty="0"/>
                        <a:t>6,2 %</a:t>
                      </a:r>
                    </a:p>
                  </a:txBody>
                  <a:tcPr/>
                </a:tc>
                <a:tc vMerge="1">
                  <a:txBody>
                    <a:bodyPr/>
                    <a:lstStyle/>
                    <a:p>
                      <a:endParaRPr lang="nb-NO" dirty="0"/>
                    </a:p>
                  </a:txBody>
                  <a:tcPr/>
                </a:tc>
                <a:tc>
                  <a:txBody>
                    <a:bodyPr/>
                    <a:lstStyle/>
                    <a:p>
                      <a:r>
                        <a:rPr lang="nb-NO" dirty="0"/>
                        <a:t>Bare 13 har blitt testet 2 </a:t>
                      </a:r>
                      <a:r>
                        <a:rPr lang="nb-NO" dirty="0" err="1"/>
                        <a:t>ggr</a:t>
                      </a:r>
                      <a:endParaRPr lang="nb-NO" dirty="0"/>
                    </a:p>
                  </a:txBody>
                  <a:tcPr/>
                </a:tc>
                <a:extLst>
                  <a:ext uri="{0D108BD9-81ED-4DB2-BD59-A6C34878D82A}">
                    <a16:rowId xmlns:a16="http://schemas.microsoft.com/office/drawing/2014/main" val="1729140865"/>
                  </a:ext>
                </a:extLst>
              </a:tr>
            </a:tbl>
          </a:graphicData>
        </a:graphic>
      </p:graphicFrame>
      <p:pic>
        <p:nvPicPr>
          <p:cNvPr id="3" name="Bilde 2">
            <a:extLst>
              <a:ext uri="{FF2B5EF4-FFF2-40B4-BE49-F238E27FC236}">
                <a16:creationId xmlns:a16="http://schemas.microsoft.com/office/drawing/2014/main" id="{CCA2C0F7-8D67-4FD8-876A-3F7F882A5D8E}"/>
              </a:ext>
            </a:extLst>
          </p:cNvPr>
          <p:cNvPicPr>
            <a:picLocks noChangeAspect="1"/>
          </p:cNvPicPr>
          <p:nvPr/>
        </p:nvPicPr>
        <p:blipFill>
          <a:blip r:embed="rId2"/>
          <a:stretch>
            <a:fillRect/>
          </a:stretch>
        </p:blipFill>
        <p:spPr>
          <a:xfrm>
            <a:off x="722162" y="4397554"/>
            <a:ext cx="11120068" cy="2322777"/>
          </a:xfrm>
          <a:prstGeom prst="rect">
            <a:avLst/>
          </a:prstGeom>
        </p:spPr>
      </p:pic>
    </p:spTree>
    <p:extLst>
      <p:ext uri="{BB962C8B-B14F-4D97-AF65-F5344CB8AC3E}">
        <p14:creationId xmlns:p14="http://schemas.microsoft.com/office/powerpoint/2010/main" val="2783370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D0FAED9-90F4-4281-83B3-C6107FF09585}"/>
              </a:ext>
            </a:extLst>
          </p:cNvPr>
          <p:cNvSpPr>
            <a:spLocks noGrp="1"/>
          </p:cNvSpPr>
          <p:nvPr>
            <p:ph idx="1"/>
          </p:nvPr>
        </p:nvSpPr>
        <p:spPr>
          <a:xfrm>
            <a:off x="261257" y="0"/>
            <a:ext cx="11163933" cy="6341811"/>
          </a:xfrm>
        </p:spPr>
        <p:txBody>
          <a:bodyPr/>
          <a:lstStyle/>
          <a:p>
            <a:pPr marL="0" lvl="0" indent="0">
              <a:buNone/>
            </a:pPr>
            <a:endParaRPr lang="nb-NO" sz="2000">
              <a:sym typeface="Wingdings" panose="05000000000000000000" pitchFamily="2" charset="2"/>
            </a:endParaRPr>
          </a:p>
          <a:p>
            <a:pPr marL="0" lvl="0" indent="0">
              <a:buNone/>
            </a:pPr>
            <a:endParaRPr lang="nb-NO" sz="2000">
              <a:sym typeface="Wingdings" panose="05000000000000000000" pitchFamily="2" charset="2"/>
            </a:endParaRPr>
          </a:p>
          <a:p>
            <a:pPr marL="0" lvl="0" indent="0">
              <a:buNone/>
            </a:pPr>
            <a:endParaRPr lang="nb-NO" sz="2000">
              <a:sym typeface="Wingdings" panose="05000000000000000000" pitchFamily="2" charset="2"/>
            </a:endParaRPr>
          </a:p>
          <a:p>
            <a:pPr marL="0" lvl="0" indent="0">
              <a:buNone/>
            </a:pPr>
            <a:endParaRPr lang="nb-NO" sz="2000">
              <a:sym typeface="Wingdings" panose="05000000000000000000" pitchFamily="2" charset="2"/>
            </a:endParaRPr>
          </a:p>
          <a:p>
            <a:pPr marL="0" lvl="0" indent="0">
              <a:buNone/>
            </a:pPr>
            <a:endParaRPr lang="nb-NO" sz="2000">
              <a:sym typeface="Wingdings" panose="05000000000000000000" pitchFamily="2" charset="2"/>
            </a:endParaRPr>
          </a:p>
          <a:p>
            <a:pPr marL="0" lvl="0" indent="0">
              <a:buNone/>
            </a:pPr>
            <a:endParaRPr lang="nb-NO" sz="2000">
              <a:sym typeface="Wingdings" panose="05000000000000000000" pitchFamily="2" charset="2"/>
            </a:endParaRPr>
          </a:p>
          <a:p>
            <a:pPr marL="0" lvl="0" indent="0">
              <a:buNone/>
            </a:pPr>
            <a:endParaRPr lang="nb-NO" sz="2000">
              <a:sym typeface="Wingdings" panose="05000000000000000000" pitchFamily="2" charset="2"/>
            </a:endParaRPr>
          </a:p>
          <a:p>
            <a:pPr marL="0" indent="0">
              <a:buNone/>
            </a:pPr>
            <a:endParaRPr lang="nb-NO" dirty="0"/>
          </a:p>
        </p:txBody>
      </p:sp>
      <p:sp>
        <p:nvSpPr>
          <p:cNvPr id="4" name="Plassholder for bunntekst 3">
            <a:extLst>
              <a:ext uri="{FF2B5EF4-FFF2-40B4-BE49-F238E27FC236}">
                <a16:creationId xmlns:a16="http://schemas.microsoft.com/office/drawing/2014/main" id="{CE176ADF-8C0C-418F-BFF2-D1A90344C5E6}"/>
              </a:ext>
            </a:extLst>
          </p:cNvPr>
          <p:cNvSpPr>
            <a:spLocks noGrp="1"/>
          </p:cNvSpPr>
          <p:nvPr>
            <p:ph type="ftr" sz="quarter" idx="1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n-NO" sz="700" b="0" i="0" u="none" strike="noStrike" kern="1200" cap="none" spc="0" normalizeH="0" baseline="0" noProof="0">
                <a:ln>
                  <a:noFill/>
                </a:ln>
                <a:solidFill>
                  <a:srgbClr val="202020"/>
                </a:solidFill>
                <a:effectLst/>
                <a:uLnTx/>
                <a:uFillTx/>
                <a:latin typeface="Arial" panose="020B0604020202020204"/>
                <a:ea typeface="+mn-ea"/>
                <a:cs typeface="+mn-cs"/>
              </a:rPr>
              <a:t>Helsedirektoratet</a:t>
            </a:r>
          </a:p>
        </p:txBody>
      </p:sp>
      <p:sp>
        <p:nvSpPr>
          <p:cNvPr id="5" name="Plassholder for lysbildenummer 4">
            <a:extLst>
              <a:ext uri="{FF2B5EF4-FFF2-40B4-BE49-F238E27FC236}">
                <a16:creationId xmlns:a16="http://schemas.microsoft.com/office/drawing/2014/main" id="{4C88E330-DC49-4E1B-9CB3-B1B4E66F859B}"/>
              </a:ext>
            </a:extLst>
          </p:cNvPr>
          <p:cNvSpPr>
            <a:spLocks noGrp="1"/>
          </p:cNvSpPr>
          <p:nvPr>
            <p:ph type="sldNum" sz="quarter" idx="12"/>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7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28</a:t>
            </a:fld>
            <a:endParaRPr kumimoji="0" lang="nn-NO" sz="700" b="0" i="0" u="none" strike="noStrike" kern="1200" cap="none" spc="0" normalizeH="0" baseline="0" noProof="0">
              <a:ln>
                <a:noFill/>
              </a:ln>
              <a:solidFill>
                <a:srgbClr val="202020"/>
              </a:solidFill>
              <a:effectLst/>
              <a:uLnTx/>
              <a:uFillTx/>
              <a:latin typeface="Arial" panose="020B0604020202020204"/>
              <a:ea typeface="+mn-ea"/>
              <a:cs typeface="+mn-cs"/>
            </a:endParaRPr>
          </a:p>
        </p:txBody>
      </p:sp>
      <p:graphicFrame>
        <p:nvGraphicFramePr>
          <p:cNvPr id="6" name="Tabell 5">
            <a:extLst>
              <a:ext uri="{FF2B5EF4-FFF2-40B4-BE49-F238E27FC236}">
                <a16:creationId xmlns:a16="http://schemas.microsoft.com/office/drawing/2014/main" id="{0C079ED0-B90F-4DC4-8A3C-8FBDA2ED9089}"/>
              </a:ext>
            </a:extLst>
          </p:cNvPr>
          <p:cNvGraphicFramePr>
            <a:graphicFrameLocks noGrp="1"/>
          </p:cNvGraphicFramePr>
          <p:nvPr>
            <p:extLst>
              <p:ext uri="{D42A27DB-BD31-4B8C-83A1-F6EECF244321}">
                <p14:modId xmlns:p14="http://schemas.microsoft.com/office/powerpoint/2010/main" val="1453342492"/>
              </p:ext>
            </p:extLst>
          </p:nvPr>
        </p:nvGraphicFramePr>
        <p:xfrm>
          <a:off x="3069006" y="277823"/>
          <a:ext cx="8356184" cy="1112520"/>
        </p:xfrm>
        <a:graphic>
          <a:graphicData uri="http://schemas.openxmlformats.org/drawingml/2006/table">
            <a:tbl>
              <a:tblPr firstRow="1" bandRow="1">
                <a:tableStyleId>{5C22544A-7EE6-4342-B048-85BDC9FD1C3A}</a:tableStyleId>
              </a:tblPr>
              <a:tblGrid>
                <a:gridCol w="2089046">
                  <a:extLst>
                    <a:ext uri="{9D8B030D-6E8A-4147-A177-3AD203B41FA5}">
                      <a16:colId xmlns:a16="http://schemas.microsoft.com/office/drawing/2014/main" val="3205194757"/>
                    </a:ext>
                  </a:extLst>
                </a:gridCol>
                <a:gridCol w="2089046">
                  <a:extLst>
                    <a:ext uri="{9D8B030D-6E8A-4147-A177-3AD203B41FA5}">
                      <a16:colId xmlns:a16="http://schemas.microsoft.com/office/drawing/2014/main" val="2078341000"/>
                    </a:ext>
                  </a:extLst>
                </a:gridCol>
                <a:gridCol w="2089046">
                  <a:extLst>
                    <a:ext uri="{9D8B030D-6E8A-4147-A177-3AD203B41FA5}">
                      <a16:colId xmlns:a16="http://schemas.microsoft.com/office/drawing/2014/main" val="543097260"/>
                    </a:ext>
                  </a:extLst>
                </a:gridCol>
                <a:gridCol w="2089046">
                  <a:extLst>
                    <a:ext uri="{9D8B030D-6E8A-4147-A177-3AD203B41FA5}">
                      <a16:colId xmlns:a16="http://schemas.microsoft.com/office/drawing/2014/main" val="4047863688"/>
                    </a:ext>
                  </a:extLst>
                </a:gridCol>
              </a:tblGrid>
              <a:tr h="370840">
                <a:tc>
                  <a:txBody>
                    <a:bodyPr/>
                    <a:lstStyle/>
                    <a:p>
                      <a:endParaRPr lang="nb-NO" dirty="0"/>
                    </a:p>
                  </a:txBody>
                  <a:tcPr/>
                </a:tc>
                <a:tc>
                  <a:txBody>
                    <a:bodyPr/>
                    <a:lstStyle/>
                    <a:p>
                      <a:r>
                        <a:rPr lang="nb-NO" dirty="0"/>
                        <a:t>Antall gravide</a:t>
                      </a:r>
                    </a:p>
                  </a:txBody>
                  <a:tcPr/>
                </a:tc>
                <a:tc>
                  <a:txBody>
                    <a:bodyPr/>
                    <a:lstStyle/>
                    <a:p>
                      <a:r>
                        <a:rPr lang="nb-NO" dirty="0"/>
                        <a:t>Antall OGTT (%)</a:t>
                      </a:r>
                    </a:p>
                  </a:txBody>
                  <a:tcPr/>
                </a:tc>
                <a:tc>
                  <a:txBody>
                    <a:bodyPr/>
                    <a:lstStyle/>
                    <a:p>
                      <a:r>
                        <a:rPr lang="nb-NO" dirty="0"/>
                        <a:t>Endring</a:t>
                      </a:r>
                      <a:r>
                        <a:rPr lang="nb-NO" sz="1400" b="0" dirty="0"/>
                        <a:t> (i ant tester)</a:t>
                      </a:r>
                      <a:endParaRPr lang="nb-NO" dirty="0"/>
                    </a:p>
                  </a:txBody>
                  <a:tcPr/>
                </a:tc>
                <a:extLst>
                  <a:ext uri="{0D108BD9-81ED-4DB2-BD59-A6C34878D82A}">
                    <a16:rowId xmlns:a16="http://schemas.microsoft.com/office/drawing/2014/main" val="3017819951"/>
                  </a:ext>
                </a:extLst>
              </a:tr>
              <a:tr h="370840">
                <a:tc>
                  <a:txBody>
                    <a:bodyPr/>
                    <a:lstStyle/>
                    <a:p>
                      <a:r>
                        <a:rPr lang="nb-NO" dirty="0"/>
                        <a:t>2016</a:t>
                      </a:r>
                    </a:p>
                  </a:txBody>
                  <a:tcPr/>
                </a:tc>
                <a:tc>
                  <a:txBody>
                    <a:bodyPr/>
                    <a:lstStyle/>
                    <a:p>
                      <a:r>
                        <a:rPr lang="nb-NO" dirty="0"/>
                        <a:t>400</a:t>
                      </a:r>
                    </a:p>
                  </a:txBody>
                  <a:tcPr/>
                </a:tc>
                <a:tc>
                  <a:txBody>
                    <a:bodyPr/>
                    <a:lstStyle/>
                    <a:p>
                      <a:r>
                        <a:rPr lang="nb-NO" dirty="0"/>
                        <a:t>303 (76 %)</a:t>
                      </a:r>
                    </a:p>
                  </a:txBody>
                  <a:tcPr/>
                </a:tc>
                <a:tc rowSpan="2">
                  <a:txBody>
                    <a:bodyPr/>
                    <a:lstStyle/>
                    <a:p>
                      <a:br>
                        <a:rPr lang="nb-NO" dirty="0"/>
                      </a:br>
                      <a:r>
                        <a:rPr lang="nb-NO" b="1" dirty="0">
                          <a:solidFill>
                            <a:srgbClr val="FF0000"/>
                          </a:solidFill>
                        </a:rPr>
                        <a:t>9 % reduksjon</a:t>
                      </a:r>
                      <a:endParaRPr lang="nb-NO" b="1" dirty="0"/>
                    </a:p>
                  </a:txBody>
                  <a:tcPr/>
                </a:tc>
                <a:extLst>
                  <a:ext uri="{0D108BD9-81ED-4DB2-BD59-A6C34878D82A}">
                    <a16:rowId xmlns:a16="http://schemas.microsoft.com/office/drawing/2014/main" val="1903920037"/>
                  </a:ext>
                </a:extLst>
              </a:tr>
              <a:tr h="370840">
                <a:tc>
                  <a:txBody>
                    <a:bodyPr/>
                    <a:lstStyle/>
                    <a:p>
                      <a:r>
                        <a:rPr lang="nb-NO" dirty="0"/>
                        <a:t>2018</a:t>
                      </a:r>
                    </a:p>
                  </a:txBody>
                  <a:tcPr/>
                </a:tc>
                <a:tc>
                  <a:txBody>
                    <a:bodyPr/>
                    <a:lstStyle/>
                    <a:p>
                      <a:r>
                        <a:rPr lang="nb-NO" dirty="0"/>
                        <a:t>254</a:t>
                      </a:r>
                    </a:p>
                  </a:txBody>
                  <a:tcPr/>
                </a:tc>
                <a:tc>
                  <a:txBody>
                    <a:bodyPr/>
                    <a:lstStyle/>
                    <a:p>
                      <a:r>
                        <a:rPr lang="nb-NO" dirty="0"/>
                        <a:t>381 (67 %)</a:t>
                      </a:r>
                    </a:p>
                  </a:txBody>
                  <a:tcPr/>
                </a:tc>
                <a:tc vMerge="1">
                  <a:txBody>
                    <a:bodyPr/>
                    <a:lstStyle/>
                    <a:p>
                      <a:endParaRPr lang="nb-NO" dirty="0"/>
                    </a:p>
                  </a:txBody>
                  <a:tcPr/>
                </a:tc>
                <a:extLst>
                  <a:ext uri="{0D108BD9-81ED-4DB2-BD59-A6C34878D82A}">
                    <a16:rowId xmlns:a16="http://schemas.microsoft.com/office/drawing/2014/main" val="2930445466"/>
                  </a:ext>
                </a:extLst>
              </a:tr>
            </a:tbl>
          </a:graphicData>
        </a:graphic>
      </p:graphicFrame>
      <p:graphicFrame>
        <p:nvGraphicFramePr>
          <p:cNvPr id="7" name="Tabell 6">
            <a:extLst>
              <a:ext uri="{FF2B5EF4-FFF2-40B4-BE49-F238E27FC236}">
                <a16:creationId xmlns:a16="http://schemas.microsoft.com/office/drawing/2014/main" id="{5C4B8086-FD41-486A-80E3-8A4089B90DA7}"/>
              </a:ext>
            </a:extLst>
          </p:cNvPr>
          <p:cNvGraphicFramePr>
            <a:graphicFrameLocks noGrp="1"/>
          </p:cNvGraphicFramePr>
          <p:nvPr>
            <p:extLst>
              <p:ext uri="{D42A27DB-BD31-4B8C-83A1-F6EECF244321}">
                <p14:modId xmlns:p14="http://schemas.microsoft.com/office/powerpoint/2010/main" val="3799375488"/>
              </p:ext>
            </p:extLst>
          </p:nvPr>
        </p:nvGraphicFramePr>
        <p:xfrm>
          <a:off x="3069006" y="1758425"/>
          <a:ext cx="8356184" cy="1112520"/>
        </p:xfrm>
        <a:graphic>
          <a:graphicData uri="http://schemas.openxmlformats.org/drawingml/2006/table">
            <a:tbl>
              <a:tblPr firstRow="1" bandRow="1">
                <a:tableStyleId>{5C22544A-7EE6-4342-B048-85BDC9FD1C3A}</a:tableStyleId>
              </a:tblPr>
              <a:tblGrid>
                <a:gridCol w="2089046">
                  <a:extLst>
                    <a:ext uri="{9D8B030D-6E8A-4147-A177-3AD203B41FA5}">
                      <a16:colId xmlns:a16="http://schemas.microsoft.com/office/drawing/2014/main" val="3205194757"/>
                    </a:ext>
                  </a:extLst>
                </a:gridCol>
                <a:gridCol w="2089046">
                  <a:extLst>
                    <a:ext uri="{9D8B030D-6E8A-4147-A177-3AD203B41FA5}">
                      <a16:colId xmlns:a16="http://schemas.microsoft.com/office/drawing/2014/main" val="2078341000"/>
                    </a:ext>
                  </a:extLst>
                </a:gridCol>
                <a:gridCol w="2089046">
                  <a:extLst>
                    <a:ext uri="{9D8B030D-6E8A-4147-A177-3AD203B41FA5}">
                      <a16:colId xmlns:a16="http://schemas.microsoft.com/office/drawing/2014/main" val="543097260"/>
                    </a:ext>
                  </a:extLst>
                </a:gridCol>
                <a:gridCol w="2089046">
                  <a:extLst>
                    <a:ext uri="{9D8B030D-6E8A-4147-A177-3AD203B41FA5}">
                      <a16:colId xmlns:a16="http://schemas.microsoft.com/office/drawing/2014/main" val="4047863688"/>
                    </a:ext>
                  </a:extLst>
                </a:gridCol>
              </a:tblGrid>
              <a:tr h="370840">
                <a:tc>
                  <a:txBody>
                    <a:bodyPr/>
                    <a:lstStyle/>
                    <a:p>
                      <a:endParaRPr lang="nb-NO" dirty="0"/>
                    </a:p>
                  </a:txBody>
                  <a:tcPr/>
                </a:tc>
                <a:tc>
                  <a:txBody>
                    <a:bodyPr/>
                    <a:lstStyle/>
                    <a:p>
                      <a:r>
                        <a:rPr lang="nb-NO" dirty="0"/>
                        <a:t>Antall gravide</a:t>
                      </a:r>
                    </a:p>
                  </a:txBody>
                  <a:tcPr/>
                </a:tc>
                <a:tc>
                  <a:txBody>
                    <a:bodyPr/>
                    <a:lstStyle/>
                    <a:p>
                      <a:r>
                        <a:rPr lang="nb-NO" dirty="0"/>
                        <a:t>Antall OGTT (%)</a:t>
                      </a:r>
                    </a:p>
                  </a:txBody>
                  <a:tcPr/>
                </a:tc>
                <a:tc>
                  <a:txBody>
                    <a:bodyPr/>
                    <a:lstStyle/>
                    <a:p>
                      <a:r>
                        <a:rPr lang="nb-NO" dirty="0"/>
                        <a:t>Endring</a:t>
                      </a:r>
                      <a:r>
                        <a:rPr lang="nb-NO" sz="1400" b="0" dirty="0"/>
                        <a:t> (i ant tester)</a:t>
                      </a:r>
                      <a:endParaRPr lang="nb-NO" dirty="0"/>
                    </a:p>
                  </a:txBody>
                  <a:tcPr/>
                </a:tc>
                <a:extLst>
                  <a:ext uri="{0D108BD9-81ED-4DB2-BD59-A6C34878D82A}">
                    <a16:rowId xmlns:a16="http://schemas.microsoft.com/office/drawing/2014/main" val="3017819951"/>
                  </a:ext>
                </a:extLst>
              </a:tr>
              <a:tr h="370840">
                <a:tc>
                  <a:txBody>
                    <a:bodyPr/>
                    <a:lstStyle/>
                    <a:p>
                      <a:r>
                        <a:rPr lang="nb-NO" dirty="0"/>
                        <a:t>2016</a:t>
                      </a:r>
                    </a:p>
                  </a:txBody>
                  <a:tcPr/>
                </a:tc>
                <a:tc>
                  <a:txBody>
                    <a:bodyPr/>
                    <a:lstStyle/>
                    <a:p>
                      <a:r>
                        <a:rPr lang="nb-NO" dirty="0"/>
                        <a:t>372</a:t>
                      </a:r>
                    </a:p>
                  </a:txBody>
                  <a:tcPr/>
                </a:tc>
                <a:tc>
                  <a:txBody>
                    <a:bodyPr/>
                    <a:lstStyle/>
                    <a:p>
                      <a:r>
                        <a:rPr lang="nb-NO" dirty="0"/>
                        <a:t>193 (52 %)</a:t>
                      </a:r>
                    </a:p>
                  </a:txBody>
                  <a:tcPr/>
                </a:tc>
                <a:tc rowSpan="2">
                  <a:txBody>
                    <a:bodyPr/>
                    <a:lstStyle/>
                    <a:p>
                      <a:br>
                        <a:rPr lang="nb-NO" dirty="0"/>
                      </a:br>
                      <a:r>
                        <a:rPr lang="nb-NO" b="1" dirty="0">
                          <a:solidFill>
                            <a:srgbClr val="FF0000"/>
                          </a:solidFill>
                        </a:rPr>
                        <a:t>14 % reduksjon</a:t>
                      </a:r>
                      <a:endParaRPr lang="nb-NO" b="1" dirty="0"/>
                    </a:p>
                  </a:txBody>
                  <a:tcPr/>
                </a:tc>
                <a:extLst>
                  <a:ext uri="{0D108BD9-81ED-4DB2-BD59-A6C34878D82A}">
                    <a16:rowId xmlns:a16="http://schemas.microsoft.com/office/drawing/2014/main" val="1903920037"/>
                  </a:ext>
                </a:extLst>
              </a:tr>
              <a:tr h="370840">
                <a:tc>
                  <a:txBody>
                    <a:bodyPr/>
                    <a:lstStyle/>
                    <a:p>
                      <a:r>
                        <a:rPr lang="nb-NO" dirty="0"/>
                        <a:t>2018</a:t>
                      </a:r>
                    </a:p>
                  </a:txBody>
                  <a:tcPr/>
                </a:tc>
                <a:tc>
                  <a:txBody>
                    <a:bodyPr/>
                    <a:lstStyle/>
                    <a:p>
                      <a:r>
                        <a:rPr lang="nb-NO" dirty="0"/>
                        <a:t>432</a:t>
                      </a:r>
                    </a:p>
                  </a:txBody>
                  <a:tcPr/>
                </a:tc>
                <a:tc>
                  <a:txBody>
                    <a:bodyPr/>
                    <a:lstStyle/>
                    <a:p>
                      <a:r>
                        <a:rPr lang="nb-NO" dirty="0"/>
                        <a:t>162 (38 %)</a:t>
                      </a:r>
                    </a:p>
                  </a:txBody>
                  <a:tcPr/>
                </a:tc>
                <a:tc vMerge="1">
                  <a:txBody>
                    <a:bodyPr/>
                    <a:lstStyle/>
                    <a:p>
                      <a:endParaRPr lang="nb-NO" dirty="0"/>
                    </a:p>
                  </a:txBody>
                  <a:tcPr/>
                </a:tc>
                <a:extLst>
                  <a:ext uri="{0D108BD9-81ED-4DB2-BD59-A6C34878D82A}">
                    <a16:rowId xmlns:a16="http://schemas.microsoft.com/office/drawing/2014/main" val="2930445466"/>
                  </a:ext>
                </a:extLst>
              </a:tr>
            </a:tbl>
          </a:graphicData>
        </a:graphic>
      </p:graphicFrame>
      <p:graphicFrame>
        <p:nvGraphicFramePr>
          <p:cNvPr id="8" name="Tabell 7">
            <a:extLst>
              <a:ext uri="{FF2B5EF4-FFF2-40B4-BE49-F238E27FC236}">
                <a16:creationId xmlns:a16="http://schemas.microsoft.com/office/drawing/2014/main" id="{D0D9AD5B-1306-4CAE-93FF-3A289BCF8C32}"/>
              </a:ext>
            </a:extLst>
          </p:cNvPr>
          <p:cNvGraphicFramePr>
            <a:graphicFrameLocks noGrp="1"/>
          </p:cNvGraphicFramePr>
          <p:nvPr>
            <p:extLst>
              <p:ext uri="{D42A27DB-BD31-4B8C-83A1-F6EECF244321}">
                <p14:modId xmlns:p14="http://schemas.microsoft.com/office/powerpoint/2010/main" val="2699104496"/>
              </p:ext>
            </p:extLst>
          </p:nvPr>
        </p:nvGraphicFramePr>
        <p:xfrm>
          <a:off x="1061244" y="3484607"/>
          <a:ext cx="10363946" cy="1584579"/>
        </p:xfrm>
        <a:graphic>
          <a:graphicData uri="http://schemas.openxmlformats.org/drawingml/2006/table">
            <a:tbl>
              <a:tblPr firstRow="1" bandRow="1">
                <a:tableStyleId>{5C22544A-7EE6-4342-B048-85BDC9FD1C3A}</a:tableStyleId>
              </a:tblPr>
              <a:tblGrid>
                <a:gridCol w="1064155">
                  <a:extLst>
                    <a:ext uri="{9D8B030D-6E8A-4147-A177-3AD203B41FA5}">
                      <a16:colId xmlns:a16="http://schemas.microsoft.com/office/drawing/2014/main" val="657478108"/>
                    </a:ext>
                  </a:extLst>
                </a:gridCol>
                <a:gridCol w="1403451">
                  <a:extLst>
                    <a:ext uri="{9D8B030D-6E8A-4147-A177-3AD203B41FA5}">
                      <a16:colId xmlns:a16="http://schemas.microsoft.com/office/drawing/2014/main" val="908818643"/>
                    </a:ext>
                  </a:extLst>
                </a:gridCol>
                <a:gridCol w="1634789">
                  <a:extLst>
                    <a:ext uri="{9D8B030D-6E8A-4147-A177-3AD203B41FA5}">
                      <a16:colId xmlns:a16="http://schemas.microsoft.com/office/drawing/2014/main" val="3916039740"/>
                    </a:ext>
                  </a:extLst>
                </a:gridCol>
                <a:gridCol w="2251691">
                  <a:extLst>
                    <a:ext uri="{9D8B030D-6E8A-4147-A177-3AD203B41FA5}">
                      <a16:colId xmlns:a16="http://schemas.microsoft.com/office/drawing/2014/main" val="1608506066"/>
                    </a:ext>
                  </a:extLst>
                </a:gridCol>
                <a:gridCol w="1503078">
                  <a:extLst>
                    <a:ext uri="{9D8B030D-6E8A-4147-A177-3AD203B41FA5}">
                      <a16:colId xmlns:a16="http://schemas.microsoft.com/office/drawing/2014/main" val="3815255139"/>
                    </a:ext>
                  </a:extLst>
                </a:gridCol>
                <a:gridCol w="2506782">
                  <a:extLst>
                    <a:ext uri="{9D8B030D-6E8A-4147-A177-3AD203B41FA5}">
                      <a16:colId xmlns:a16="http://schemas.microsoft.com/office/drawing/2014/main" val="1746315715"/>
                    </a:ext>
                  </a:extLst>
                </a:gridCol>
              </a:tblGrid>
              <a:tr h="591690">
                <a:tc>
                  <a:txBody>
                    <a:bodyPr/>
                    <a:lstStyle/>
                    <a:p>
                      <a:endParaRPr lang="nb-NO" dirty="0"/>
                    </a:p>
                  </a:txBody>
                  <a:tcPr/>
                </a:tc>
                <a:tc>
                  <a:txBody>
                    <a:bodyPr/>
                    <a:lstStyle/>
                    <a:p>
                      <a:r>
                        <a:rPr lang="nb-NO" dirty="0"/>
                        <a:t>Antall gravide</a:t>
                      </a:r>
                    </a:p>
                  </a:txBody>
                  <a:tcPr/>
                </a:tc>
                <a:tc>
                  <a:txBody>
                    <a:bodyPr/>
                    <a:lstStyle/>
                    <a:p>
                      <a:r>
                        <a:rPr lang="nb-NO" dirty="0"/>
                        <a:t>Antall OGTT (%)</a:t>
                      </a:r>
                    </a:p>
                  </a:txBody>
                  <a:tcPr/>
                </a:tc>
                <a:tc>
                  <a:txBody>
                    <a:bodyPr/>
                    <a:lstStyle/>
                    <a:p>
                      <a:r>
                        <a:rPr lang="nb-NO" dirty="0"/>
                        <a:t>Antall kvinner testet (%)</a:t>
                      </a:r>
                    </a:p>
                  </a:txBody>
                  <a:tcPr/>
                </a:tc>
                <a:tc>
                  <a:txBody>
                    <a:bodyPr/>
                    <a:lstStyle/>
                    <a:p>
                      <a:r>
                        <a:rPr lang="nb-NO" dirty="0"/>
                        <a:t>Endring</a:t>
                      </a:r>
                      <a:br>
                        <a:rPr lang="nb-NO" dirty="0"/>
                      </a:br>
                      <a:r>
                        <a:rPr lang="nb-NO" sz="1400" b="0" dirty="0"/>
                        <a:t>(i ant tester)</a:t>
                      </a:r>
                      <a:endParaRPr lang="nb-NO" dirty="0"/>
                    </a:p>
                  </a:txBody>
                  <a:tcPr/>
                </a:tc>
                <a:tc>
                  <a:txBody>
                    <a:bodyPr/>
                    <a:lstStyle/>
                    <a:p>
                      <a:r>
                        <a:rPr lang="nb-NO" dirty="0"/>
                        <a:t>Kommentar</a:t>
                      </a:r>
                    </a:p>
                  </a:txBody>
                  <a:tcPr/>
                </a:tc>
                <a:extLst>
                  <a:ext uri="{0D108BD9-81ED-4DB2-BD59-A6C34878D82A}">
                    <a16:rowId xmlns:a16="http://schemas.microsoft.com/office/drawing/2014/main" val="983478900"/>
                  </a:ext>
                </a:extLst>
              </a:tr>
              <a:tr h="535551">
                <a:tc>
                  <a:txBody>
                    <a:bodyPr/>
                    <a:lstStyle/>
                    <a:p>
                      <a:r>
                        <a:rPr lang="nb-NO" dirty="0"/>
                        <a:t>2016</a:t>
                      </a:r>
                    </a:p>
                  </a:txBody>
                  <a:tcPr/>
                </a:tc>
                <a:tc>
                  <a:txBody>
                    <a:bodyPr/>
                    <a:lstStyle/>
                    <a:p>
                      <a:r>
                        <a:rPr lang="nb-NO" dirty="0"/>
                        <a:t>1500</a:t>
                      </a:r>
                    </a:p>
                  </a:txBody>
                  <a:tcPr/>
                </a:tc>
                <a:tc>
                  <a:txBody>
                    <a:bodyPr/>
                    <a:lstStyle/>
                    <a:p>
                      <a:r>
                        <a:rPr lang="nb-NO" dirty="0"/>
                        <a:t>783 (52 %)</a:t>
                      </a:r>
                    </a:p>
                  </a:txBody>
                  <a:tcPr/>
                </a:tc>
                <a:tc>
                  <a:txBody>
                    <a:bodyPr/>
                    <a:lstStyle/>
                    <a:p>
                      <a:r>
                        <a:rPr lang="nb-NO" dirty="0"/>
                        <a:t>602 (40 %)</a:t>
                      </a:r>
                    </a:p>
                  </a:txBody>
                  <a:tcPr/>
                </a:tc>
                <a:tc rowSpan="2">
                  <a:txBody>
                    <a:bodyPr/>
                    <a:lstStyle/>
                    <a:p>
                      <a:br>
                        <a:rPr lang="nb-NO" dirty="0"/>
                      </a:br>
                      <a:r>
                        <a:rPr lang="nb-NO" b="1" dirty="0">
                          <a:solidFill>
                            <a:srgbClr val="FF0000"/>
                          </a:solidFill>
                        </a:rPr>
                        <a:t>11 % reduksjon</a:t>
                      </a:r>
                      <a:endParaRPr lang="nb-NO" b="1" dirty="0"/>
                    </a:p>
                  </a:txBody>
                  <a:tcPr/>
                </a:tc>
                <a:tc>
                  <a: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mn-lt"/>
                          <a:ea typeface="+mn-ea"/>
                          <a:cs typeface="+mn-cs"/>
                        </a:rPr>
                        <a:t>Flere testet både 2 og 3 </a:t>
                      </a:r>
                      <a:r>
                        <a:rPr kumimoji="0" lang="nb-NO" sz="1600" b="0" i="0" u="none" strike="noStrike" kern="1200" cap="none" spc="0" normalizeH="0" baseline="0" noProof="0" dirty="0" err="1">
                          <a:ln>
                            <a:noFill/>
                          </a:ln>
                          <a:solidFill>
                            <a:prstClr val="black"/>
                          </a:solidFill>
                          <a:effectLst/>
                          <a:uLnTx/>
                          <a:uFillTx/>
                          <a:latin typeface="+mn-lt"/>
                          <a:ea typeface="+mn-ea"/>
                          <a:cs typeface="+mn-cs"/>
                        </a:rPr>
                        <a:t>ggr</a:t>
                      </a:r>
                      <a:endParaRPr lang="nb-NO" dirty="0"/>
                    </a:p>
                  </a:txBody>
                  <a:tcPr/>
                </a:tc>
                <a:extLst>
                  <a:ext uri="{0D108BD9-81ED-4DB2-BD59-A6C34878D82A}">
                    <a16:rowId xmlns:a16="http://schemas.microsoft.com/office/drawing/2014/main" val="1716600832"/>
                  </a:ext>
                </a:extLst>
              </a:tr>
              <a:tr h="355759">
                <a:tc>
                  <a:txBody>
                    <a:bodyPr/>
                    <a:lstStyle/>
                    <a:p>
                      <a:r>
                        <a:rPr lang="nb-NO" dirty="0"/>
                        <a:t>2018</a:t>
                      </a:r>
                    </a:p>
                  </a:txBody>
                  <a:tcPr/>
                </a:tc>
                <a:tc>
                  <a:txBody>
                    <a:bodyPr/>
                    <a:lstStyle/>
                    <a:p>
                      <a:r>
                        <a:rPr lang="nb-NO" dirty="0"/>
                        <a:t>1431</a:t>
                      </a:r>
                    </a:p>
                  </a:txBody>
                  <a:tcPr/>
                </a:tc>
                <a:tc>
                  <a:txBody>
                    <a:bodyPr/>
                    <a:lstStyle/>
                    <a:p>
                      <a:r>
                        <a:rPr lang="nb-NO" dirty="0"/>
                        <a:t>592 (41 %)</a:t>
                      </a:r>
                    </a:p>
                  </a:txBody>
                  <a:tcPr/>
                </a:tc>
                <a:tc>
                  <a:txBody>
                    <a:bodyPr/>
                    <a:lstStyle/>
                    <a:p>
                      <a:r>
                        <a:rPr lang="nb-NO" dirty="0"/>
                        <a:t>572 (40 %)</a:t>
                      </a:r>
                    </a:p>
                  </a:txBody>
                  <a:tcPr/>
                </a:tc>
                <a:tc vMerge="1">
                  <a:txBody>
                    <a:bodyPr/>
                    <a:lstStyle/>
                    <a:p>
                      <a:endParaRPr lang="nb-NO" dirty="0"/>
                    </a:p>
                  </a:txBody>
                  <a:tcPr/>
                </a:tc>
                <a:tc>
                  <a:txBody>
                    <a:bodyPr/>
                    <a:lstStyle/>
                    <a:p>
                      <a:r>
                        <a:rPr lang="nb-NO" dirty="0"/>
                        <a:t>20 har blitt testet 2 </a:t>
                      </a:r>
                      <a:r>
                        <a:rPr lang="nb-NO" dirty="0" err="1"/>
                        <a:t>ggr</a:t>
                      </a:r>
                      <a:endParaRPr lang="nb-NO" dirty="0"/>
                    </a:p>
                  </a:txBody>
                  <a:tcPr/>
                </a:tc>
                <a:extLst>
                  <a:ext uri="{0D108BD9-81ED-4DB2-BD59-A6C34878D82A}">
                    <a16:rowId xmlns:a16="http://schemas.microsoft.com/office/drawing/2014/main" val="1187886107"/>
                  </a:ext>
                </a:extLst>
              </a:tr>
            </a:tbl>
          </a:graphicData>
        </a:graphic>
      </p:graphicFrame>
      <p:sp>
        <p:nvSpPr>
          <p:cNvPr id="9" name="TekstSylinder 8">
            <a:extLst>
              <a:ext uri="{FF2B5EF4-FFF2-40B4-BE49-F238E27FC236}">
                <a16:creationId xmlns:a16="http://schemas.microsoft.com/office/drawing/2014/main" id="{C262362D-70F2-441D-9497-226C9F1E804F}"/>
              </a:ext>
            </a:extLst>
          </p:cNvPr>
          <p:cNvSpPr txBox="1"/>
          <p:nvPr/>
        </p:nvSpPr>
        <p:spPr>
          <a:xfrm>
            <a:off x="261257" y="294611"/>
            <a:ext cx="2807749" cy="1077218"/>
          </a:xfrm>
          <a:prstGeom prst="rect">
            <a:avLst/>
          </a:prstGeom>
          <a:noFill/>
        </p:spPr>
        <p:txBody>
          <a:bodyPr wrap="square" rtlCol="0">
            <a:spAutoFit/>
          </a:bodyPr>
          <a:lstStyle/>
          <a:p>
            <a:pPr lvl="0"/>
            <a:r>
              <a:rPr lang="nb-NO" sz="2000" b="1" dirty="0">
                <a:solidFill>
                  <a:srgbClr val="202020"/>
                </a:solidFill>
                <a:sym typeface="Wingdings" panose="05000000000000000000" pitchFamily="2" charset="2"/>
              </a:rPr>
              <a:t>Alna helsestasjon </a:t>
            </a:r>
            <a:r>
              <a:rPr lang="nb-NO" sz="2000" dirty="0">
                <a:solidFill>
                  <a:srgbClr val="202020"/>
                </a:solidFill>
                <a:sym typeface="Wingdings" panose="05000000000000000000" pitchFamily="2" charset="2"/>
              </a:rPr>
              <a:t>(bydel)</a:t>
            </a:r>
            <a:r>
              <a:rPr lang="nb-NO" sz="2400" dirty="0">
                <a:solidFill>
                  <a:srgbClr val="202020"/>
                </a:solidFill>
                <a:sym typeface="Wingdings" panose="05000000000000000000" pitchFamily="2" charset="2"/>
              </a:rPr>
              <a:t> </a:t>
            </a:r>
            <a:r>
              <a:rPr lang="nb-NO" sz="2000" dirty="0">
                <a:solidFill>
                  <a:srgbClr val="202020"/>
                </a:solidFill>
                <a:sym typeface="Wingdings" panose="05000000000000000000" pitchFamily="2" charset="2"/>
              </a:rPr>
              <a:t>– </a:t>
            </a:r>
            <a:r>
              <a:rPr lang="nb-NO" sz="2000" dirty="0" err="1">
                <a:solidFill>
                  <a:srgbClr val="202020"/>
                </a:solidFill>
                <a:sym typeface="Wingdings" panose="05000000000000000000" pitchFamily="2" charset="2"/>
              </a:rPr>
              <a:t>dvs</a:t>
            </a:r>
            <a:r>
              <a:rPr lang="nb-NO" sz="2000" dirty="0">
                <a:solidFill>
                  <a:srgbClr val="202020"/>
                </a:solidFill>
                <a:sym typeface="Wingdings" panose="05000000000000000000" pitchFamily="2" charset="2"/>
              </a:rPr>
              <a:t> kun jordmødre:</a:t>
            </a:r>
          </a:p>
        </p:txBody>
      </p:sp>
      <p:sp>
        <p:nvSpPr>
          <p:cNvPr id="10" name="TekstSylinder 9">
            <a:extLst>
              <a:ext uri="{FF2B5EF4-FFF2-40B4-BE49-F238E27FC236}">
                <a16:creationId xmlns:a16="http://schemas.microsoft.com/office/drawing/2014/main" id="{DCB3FF48-320E-4383-92F4-2E14A3235C1E}"/>
              </a:ext>
            </a:extLst>
          </p:cNvPr>
          <p:cNvSpPr txBox="1"/>
          <p:nvPr/>
        </p:nvSpPr>
        <p:spPr>
          <a:xfrm>
            <a:off x="261257" y="1626168"/>
            <a:ext cx="2416629" cy="1015663"/>
          </a:xfrm>
          <a:prstGeom prst="rect">
            <a:avLst/>
          </a:prstGeom>
          <a:noFill/>
        </p:spPr>
        <p:txBody>
          <a:bodyPr wrap="square" rtlCol="0">
            <a:spAutoFit/>
          </a:bodyPr>
          <a:lstStyle/>
          <a:p>
            <a:pPr lvl="0"/>
            <a:r>
              <a:rPr lang="nb-NO" sz="2000" b="1" dirty="0">
                <a:solidFill>
                  <a:srgbClr val="202020"/>
                </a:solidFill>
                <a:sym typeface="Wingdings" panose="05000000000000000000" pitchFamily="2" charset="2"/>
              </a:rPr>
              <a:t>Asker kommune (helsestasjon</a:t>
            </a:r>
            <a:r>
              <a:rPr lang="nb-NO" sz="2000" dirty="0">
                <a:solidFill>
                  <a:srgbClr val="202020"/>
                </a:solidFill>
                <a:sym typeface="Wingdings" panose="05000000000000000000" pitchFamily="2" charset="2"/>
              </a:rPr>
              <a:t>) – </a:t>
            </a:r>
            <a:r>
              <a:rPr lang="nb-NO" sz="2000" dirty="0" err="1">
                <a:solidFill>
                  <a:srgbClr val="202020"/>
                </a:solidFill>
                <a:sym typeface="Wingdings" panose="05000000000000000000" pitchFamily="2" charset="2"/>
              </a:rPr>
              <a:t>dvs</a:t>
            </a:r>
            <a:r>
              <a:rPr lang="nb-NO" sz="2000" dirty="0">
                <a:solidFill>
                  <a:srgbClr val="202020"/>
                </a:solidFill>
                <a:sym typeface="Wingdings" panose="05000000000000000000" pitchFamily="2" charset="2"/>
              </a:rPr>
              <a:t> kun jordmødre:</a:t>
            </a:r>
          </a:p>
        </p:txBody>
      </p:sp>
      <p:sp>
        <p:nvSpPr>
          <p:cNvPr id="11" name="Rektangel 10">
            <a:extLst>
              <a:ext uri="{FF2B5EF4-FFF2-40B4-BE49-F238E27FC236}">
                <a16:creationId xmlns:a16="http://schemas.microsoft.com/office/drawing/2014/main" id="{1C8135E3-3BCA-40A5-B3F1-339AECDD1A36}"/>
              </a:ext>
            </a:extLst>
          </p:cNvPr>
          <p:cNvSpPr/>
          <p:nvPr/>
        </p:nvSpPr>
        <p:spPr>
          <a:xfrm>
            <a:off x="514033" y="2946943"/>
            <a:ext cx="11163933" cy="400110"/>
          </a:xfrm>
          <a:prstGeom prst="rect">
            <a:avLst/>
          </a:prstGeom>
        </p:spPr>
        <p:txBody>
          <a:bodyPr wrap="square">
            <a:spAutoFit/>
          </a:bodyPr>
          <a:lstStyle/>
          <a:p>
            <a:pPr lvl="0"/>
            <a:r>
              <a:rPr lang="nb-NO" sz="2000" b="1" dirty="0">
                <a:solidFill>
                  <a:srgbClr val="202020"/>
                </a:solidFill>
              </a:rPr>
              <a:t>Sørlandet sykehus Kristiansand</a:t>
            </a:r>
            <a:r>
              <a:rPr lang="nb-NO" sz="2000" dirty="0">
                <a:solidFill>
                  <a:srgbClr val="202020"/>
                </a:solidFill>
              </a:rPr>
              <a:t>: </a:t>
            </a:r>
            <a:r>
              <a:rPr lang="nb-NO" sz="1600" dirty="0">
                <a:solidFill>
                  <a:srgbClr val="202020"/>
                </a:solidFill>
              </a:rPr>
              <a:t>(nesten utelukkende fastleger som rekvirenter, 2-3 % jordmødre)</a:t>
            </a:r>
          </a:p>
        </p:txBody>
      </p:sp>
      <p:graphicFrame>
        <p:nvGraphicFramePr>
          <p:cNvPr id="12" name="Tabell 11">
            <a:extLst>
              <a:ext uri="{FF2B5EF4-FFF2-40B4-BE49-F238E27FC236}">
                <a16:creationId xmlns:a16="http://schemas.microsoft.com/office/drawing/2014/main" id="{A823023A-5C46-4B55-AF47-7D39AC6CB2DA}"/>
              </a:ext>
            </a:extLst>
          </p:cNvPr>
          <p:cNvGraphicFramePr>
            <a:graphicFrameLocks noGrp="1"/>
          </p:cNvGraphicFramePr>
          <p:nvPr>
            <p:extLst>
              <p:ext uri="{D42A27DB-BD31-4B8C-83A1-F6EECF244321}">
                <p14:modId xmlns:p14="http://schemas.microsoft.com/office/powerpoint/2010/main" val="2064128514"/>
              </p:ext>
            </p:extLst>
          </p:nvPr>
        </p:nvGraphicFramePr>
        <p:xfrm>
          <a:off x="3312305" y="5389220"/>
          <a:ext cx="8112885" cy="1320673"/>
        </p:xfrm>
        <a:graphic>
          <a:graphicData uri="http://schemas.openxmlformats.org/drawingml/2006/table">
            <a:tbl>
              <a:tblPr firstRow="1" bandRow="1">
                <a:tableStyleId>{5C22544A-7EE6-4342-B048-85BDC9FD1C3A}</a:tableStyleId>
              </a:tblPr>
              <a:tblGrid>
                <a:gridCol w="1461534">
                  <a:extLst>
                    <a:ext uri="{9D8B030D-6E8A-4147-A177-3AD203B41FA5}">
                      <a16:colId xmlns:a16="http://schemas.microsoft.com/office/drawing/2014/main" val="3279220460"/>
                    </a:ext>
                  </a:extLst>
                </a:gridCol>
                <a:gridCol w="2111539">
                  <a:extLst>
                    <a:ext uri="{9D8B030D-6E8A-4147-A177-3AD203B41FA5}">
                      <a16:colId xmlns:a16="http://schemas.microsoft.com/office/drawing/2014/main" val="3613987964"/>
                    </a:ext>
                  </a:extLst>
                </a:gridCol>
                <a:gridCol w="2407156">
                  <a:extLst>
                    <a:ext uri="{9D8B030D-6E8A-4147-A177-3AD203B41FA5}">
                      <a16:colId xmlns:a16="http://schemas.microsoft.com/office/drawing/2014/main" val="686518323"/>
                    </a:ext>
                  </a:extLst>
                </a:gridCol>
                <a:gridCol w="2132656">
                  <a:extLst>
                    <a:ext uri="{9D8B030D-6E8A-4147-A177-3AD203B41FA5}">
                      <a16:colId xmlns:a16="http://schemas.microsoft.com/office/drawing/2014/main" val="3636012185"/>
                    </a:ext>
                  </a:extLst>
                </a:gridCol>
              </a:tblGrid>
              <a:tr h="370840">
                <a:tc>
                  <a:txBody>
                    <a:bodyPr/>
                    <a:lstStyle/>
                    <a:p>
                      <a:endParaRPr lang="nb-NO" dirty="0"/>
                    </a:p>
                  </a:txBody>
                  <a:tcPr/>
                </a:tc>
                <a:tc>
                  <a:txBody>
                    <a:bodyPr/>
                    <a:lstStyle/>
                    <a:p>
                      <a:r>
                        <a:rPr lang="nb-NO" dirty="0"/>
                        <a:t>Antall gravide </a:t>
                      </a:r>
                    </a:p>
                  </a:txBody>
                  <a:tcPr/>
                </a:tc>
                <a:tc>
                  <a:txBody>
                    <a:bodyPr/>
                    <a:lstStyle/>
                    <a:p>
                      <a:r>
                        <a:rPr lang="nb-NO" dirty="0"/>
                        <a:t>Antall OGTT (%)</a:t>
                      </a:r>
                    </a:p>
                  </a:txBody>
                  <a:tcPr/>
                </a:tc>
                <a:tc>
                  <a:txBody>
                    <a:bodyPr/>
                    <a:lstStyle/>
                    <a:p>
                      <a:r>
                        <a:rPr lang="nb-NO" dirty="0"/>
                        <a:t>Endring</a:t>
                      </a:r>
                      <a:br>
                        <a:rPr lang="nb-NO" dirty="0"/>
                      </a:br>
                      <a:r>
                        <a:rPr lang="nb-NO" sz="1400" b="0" dirty="0"/>
                        <a:t>(i ant tester)</a:t>
                      </a:r>
                      <a:endParaRPr lang="nb-NO" dirty="0"/>
                    </a:p>
                  </a:txBody>
                  <a:tcPr/>
                </a:tc>
                <a:extLst>
                  <a:ext uri="{0D108BD9-81ED-4DB2-BD59-A6C34878D82A}">
                    <a16:rowId xmlns:a16="http://schemas.microsoft.com/office/drawing/2014/main" val="1880022054"/>
                  </a:ext>
                </a:extLst>
              </a:tr>
              <a:tr h="370840">
                <a:tc>
                  <a:txBody>
                    <a:bodyPr/>
                    <a:lstStyle/>
                    <a:p>
                      <a:r>
                        <a:rPr lang="nb-NO" dirty="0"/>
                        <a:t>2016</a:t>
                      </a:r>
                    </a:p>
                  </a:txBody>
                  <a:tcPr/>
                </a:tc>
                <a:tc>
                  <a:txBody>
                    <a:bodyPr/>
                    <a:lstStyle/>
                    <a:p>
                      <a:r>
                        <a:rPr lang="nb-NO" dirty="0"/>
                        <a:t>776</a:t>
                      </a:r>
                    </a:p>
                  </a:txBody>
                  <a:tcPr/>
                </a:tc>
                <a:tc>
                  <a:txBody>
                    <a:bodyPr/>
                    <a:lstStyle/>
                    <a:p>
                      <a:r>
                        <a:rPr lang="nb-NO" dirty="0"/>
                        <a:t>379 (49 %)</a:t>
                      </a:r>
                    </a:p>
                  </a:txBody>
                  <a:tcPr/>
                </a:tc>
                <a:tc rowSpan="2">
                  <a:txBody>
                    <a:bodyPr/>
                    <a:lstStyle/>
                    <a:p>
                      <a:br>
                        <a:rPr lang="nb-NO" dirty="0"/>
                      </a:br>
                      <a:r>
                        <a:rPr lang="nb-NO" b="1" dirty="0">
                          <a:solidFill>
                            <a:srgbClr val="FF0000"/>
                          </a:solidFill>
                        </a:rPr>
                        <a:t>8 % økning</a:t>
                      </a:r>
                      <a:endParaRPr lang="nb-NO" b="1" dirty="0"/>
                    </a:p>
                  </a:txBody>
                  <a:tcPr/>
                </a:tc>
                <a:extLst>
                  <a:ext uri="{0D108BD9-81ED-4DB2-BD59-A6C34878D82A}">
                    <a16:rowId xmlns:a16="http://schemas.microsoft.com/office/drawing/2014/main" val="3699392488"/>
                  </a:ext>
                </a:extLst>
              </a:tr>
              <a:tr h="370840">
                <a:tc>
                  <a:txBody>
                    <a:bodyPr/>
                    <a:lstStyle/>
                    <a:p>
                      <a:r>
                        <a:rPr lang="nb-NO" dirty="0"/>
                        <a:t>2018</a:t>
                      </a:r>
                    </a:p>
                  </a:txBody>
                  <a:tcPr/>
                </a:tc>
                <a:tc>
                  <a:txBody>
                    <a:bodyPr/>
                    <a:lstStyle/>
                    <a:p>
                      <a:r>
                        <a:rPr lang="nb-NO" dirty="0"/>
                        <a:t>711</a:t>
                      </a:r>
                    </a:p>
                  </a:txBody>
                  <a:tcPr/>
                </a:tc>
                <a:tc>
                  <a:txBody>
                    <a:bodyPr/>
                    <a:lstStyle/>
                    <a:p>
                      <a:r>
                        <a:rPr lang="nb-NO" dirty="0"/>
                        <a:t>408 (57 %)</a:t>
                      </a:r>
                    </a:p>
                  </a:txBody>
                  <a:tcPr/>
                </a:tc>
                <a:tc vMerge="1">
                  <a:txBody>
                    <a:bodyPr/>
                    <a:lstStyle/>
                    <a:p>
                      <a:endParaRPr lang="nb-NO" dirty="0"/>
                    </a:p>
                  </a:txBody>
                  <a:tcPr/>
                </a:tc>
                <a:extLst>
                  <a:ext uri="{0D108BD9-81ED-4DB2-BD59-A6C34878D82A}">
                    <a16:rowId xmlns:a16="http://schemas.microsoft.com/office/drawing/2014/main" val="3886395606"/>
                  </a:ext>
                </a:extLst>
              </a:tr>
            </a:tbl>
          </a:graphicData>
        </a:graphic>
      </p:graphicFrame>
      <p:sp>
        <p:nvSpPr>
          <p:cNvPr id="14" name="TekstSylinder 13">
            <a:extLst>
              <a:ext uri="{FF2B5EF4-FFF2-40B4-BE49-F238E27FC236}">
                <a16:creationId xmlns:a16="http://schemas.microsoft.com/office/drawing/2014/main" id="{7D8809FA-29AB-4CED-9C29-4A6983AE15E3}"/>
              </a:ext>
            </a:extLst>
          </p:cNvPr>
          <p:cNvSpPr txBox="1"/>
          <p:nvPr/>
        </p:nvSpPr>
        <p:spPr>
          <a:xfrm>
            <a:off x="131167" y="5326281"/>
            <a:ext cx="3060525" cy="1446550"/>
          </a:xfrm>
          <a:prstGeom prst="rect">
            <a:avLst/>
          </a:prstGeom>
          <a:noFill/>
        </p:spPr>
        <p:txBody>
          <a:bodyPr wrap="square" rtlCol="0">
            <a:spAutoFit/>
          </a:bodyPr>
          <a:lstStyle/>
          <a:p>
            <a:r>
              <a:rPr lang="nb-NO" sz="2000" b="1" dirty="0">
                <a:solidFill>
                  <a:srgbClr val="202020"/>
                </a:solidFill>
              </a:rPr>
              <a:t>Nordlandssykehuset Bodø</a:t>
            </a:r>
            <a:r>
              <a:rPr lang="nb-NO" sz="2000" dirty="0">
                <a:solidFill>
                  <a:srgbClr val="202020"/>
                </a:solidFill>
              </a:rPr>
              <a:t>: </a:t>
            </a:r>
            <a:r>
              <a:rPr lang="nb-NO" sz="1600" dirty="0">
                <a:solidFill>
                  <a:srgbClr val="202020"/>
                </a:solidFill>
              </a:rPr>
              <a:t>(utelukkende fastleger som rekvirenter, bare 2 av 45 fastleger sender til private laboratorier)</a:t>
            </a:r>
            <a:endParaRPr lang="nb-NO" dirty="0"/>
          </a:p>
        </p:txBody>
      </p:sp>
    </p:spTree>
    <p:extLst>
      <p:ext uri="{BB962C8B-B14F-4D97-AF65-F5344CB8AC3E}">
        <p14:creationId xmlns:p14="http://schemas.microsoft.com/office/powerpoint/2010/main" val="2796490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10817" y="315913"/>
            <a:ext cx="8135003" cy="6278851"/>
          </a:xfrm>
        </p:spPr>
        <p:txBody>
          <a:bodyPr>
            <a:normAutofit lnSpcReduction="10000"/>
          </a:bodyPr>
          <a:lstStyle/>
          <a:p>
            <a:r>
              <a:rPr lang="nb-NO" sz="2800" dirty="0"/>
              <a:t>Etablert en tverrfaglig </a:t>
            </a:r>
            <a:r>
              <a:rPr lang="nb-NO" sz="2800" dirty="0" err="1"/>
              <a:t>arb.gruppe</a:t>
            </a:r>
            <a:r>
              <a:rPr lang="nb-NO" sz="2800" dirty="0"/>
              <a:t> av allmennleger, jordmødre, diabetessykepleier (og </a:t>
            </a:r>
            <a:r>
              <a:rPr lang="nb-NO" sz="2800" dirty="0" err="1"/>
              <a:t>repr</a:t>
            </a:r>
            <a:r>
              <a:rPr lang="nb-NO" sz="2800" dirty="0"/>
              <a:t> fra spes.h.tj)</a:t>
            </a:r>
          </a:p>
          <a:p>
            <a:pPr marL="0" indent="0">
              <a:buNone/>
            </a:pPr>
            <a:endParaRPr lang="en-GB" sz="2800" dirty="0"/>
          </a:p>
          <a:p>
            <a:r>
              <a:rPr lang="en-GB" sz="2800" dirty="0" err="1"/>
              <a:t>Lyttet</a:t>
            </a:r>
            <a:r>
              <a:rPr lang="en-GB" sz="2800" dirty="0"/>
              <a:t> </a:t>
            </a:r>
            <a:r>
              <a:rPr lang="en-GB" sz="2800" dirty="0" err="1"/>
              <a:t>til</a:t>
            </a:r>
            <a:r>
              <a:rPr lang="en-GB" sz="2800" dirty="0"/>
              <a:t> </a:t>
            </a:r>
            <a:r>
              <a:rPr lang="en-GB" sz="2800" dirty="0" err="1"/>
              <a:t>deres</a:t>
            </a:r>
            <a:r>
              <a:rPr lang="en-GB" sz="2800" dirty="0"/>
              <a:t> </a:t>
            </a:r>
            <a:r>
              <a:rPr lang="en-GB" sz="2800" dirty="0" err="1"/>
              <a:t>forslag</a:t>
            </a:r>
            <a:r>
              <a:rPr lang="en-GB" sz="2800" dirty="0"/>
              <a:t> </a:t>
            </a:r>
            <a:r>
              <a:rPr lang="en-GB" sz="2800" dirty="0" err="1"/>
              <a:t>til</a:t>
            </a:r>
            <a:r>
              <a:rPr lang="en-GB" sz="2800" dirty="0"/>
              <a:t> alternative </a:t>
            </a:r>
            <a:r>
              <a:rPr lang="en-GB" sz="2800" dirty="0" err="1"/>
              <a:t>screeningskriterier</a:t>
            </a:r>
            <a:br>
              <a:rPr lang="en-GB" sz="2800" dirty="0"/>
            </a:br>
            <a:endParaRPr lang="en-GB" sz="2800" dirty="0"/>
          </a:p>
          <a:p>
            <a:r>
              <a:rPr lang="en-GB" sz="2800" dirty="0" err="1"/>
              <a:t>Samlet</a:t>
            </a:r>
            <a:r>
              <a:rPr lang="en-GB" sz="2800" dirty="0"/>
              <a:t> </a:t>
            </a:r>
            <a:r>
              <a:rPr lang="en-GB" sz="2800" dirty="0" err="1"/>
              <a:t>kvalitative</a:t>
            </a:r>
            <a:r>
              <a:rPr lang="en-GB" sz="2800" dirty="0"/>
              <a:t> data:</a:t>
            </a:r>
          </a:p>
          <a:p>
            <a:pPr lvl="2"/>
            <a:r>
              <a:rPr lang="en-GB" sz="2200" dirty="0" err="1"/>
              <a:t>fra</a:t>
            </a:r>
            <a:r>
              <a:rPr lang="en-GB" sz="2200" dirty="0"/>
              <a:t> </a:t>
            </a:r>
            <a:r>
              <a:rPr lang="en-GB" sz="2200" dirty="0" err="1"/>
              <a:t>intervjuer</a:t>
            </a:r>
            <a:r>
              <a:rPr lang="en-GB" sz="2200" dirty="0"/>
              <a:t> med </a:t>
            </a:r>
            <a:r>
              <a:rPr lang="en-GB" sz="2200" dirty="0" err="1"/>
              <a:t>kvinner</a:t>
            </a:r>
            <a:r>
              <a:rPr lang="en-GB" sz="2200" dirty="0"/>
              <a:t> om </a:t>
            </a:r>
            <a:r>
              <a:rPr lang="en-GB" sz="2200" dirty="0" err="1"/>
              <a:t>erfaringer</a:t>
            </a:r>
            <a:r>
              <a:rPr lang="en-GB" sz="2200" dirty="0"/>
              <a:t> med testing, </a:t>
            </a:r>
            <a:r>
              <a:rPr lang="en-GB" sz="2200" dirty="0" err="1"/>
              <a:t>diagnostisering</a:t>
            </a:r>
            <a:r>
              <a:rPr lang="en-GB" sz="2200" dirty="0"/>
              <a:t> </a:t>
            </a:r>
            <a:r>
              <a:rPr lang="en-GB" sz="2200" dirty="0" err="1"/>
              <a:t>og</a:t>
            </a:r>
            <a:r>
              <a:rPr lang="en-GB" sz="2200" dirty="0"/>
              <a:t> </a:t>
            </a:r>
            <a:r>
              <a:rPr lang="en-GB" sz="2200" dirty="0" err="1"/>
              <a:t>informasjon</a:t>
            </a:r>
            <a:endParaRPr lang="en-GB" sz="2200" dirty="0"/>
          </a:p>
          <a:p>
            <a:pPr lvl="2"/>
            <a:r>
              <a:rPr lang="en-GB" sz="2200" dirty="0" err="1"/>
              <a:t>fra</a:t>
            </a:r>
            <a:r>
              <a:rPr lang="en-GB" sz="2200" dirty="0"/>
              <a:t> </a:t>
            </a:r>
            <a:r>
              <a:rPr lang="nb-NO" sz="2200" dirty="0"/>
              <a:t>intervjuer med fastleger og jordmødre om deres erfaringer med testing, kvinners reaksjoner og hvilken informasjon de gir</a:t>
            </a:r>
            <a:endParaRPr lang="en-GB" sz="2200" dirty="0"/>
          </a:p>
          <a:p>
            <a:endParaRPr lang="en-GB" sz="2800" dirty="0"/>
          </a:p>
          <a:p>
            <a:r>
              <a:rPr lang="en-GB" sz="2800" dirty="0" err="1"/>
              <a:t>Kostnadseffektivitet</a:t>
            </a:r>
            <a:r>
              <a:rPr lang="en-GB" sz="2800" dirty="0"/>
              <a:t> </a:t>
            </a:r>
            <a:r>
              <a:rPr lang="en-GB" sz="2800" dirty="0" err="1"/>
              <a:t>ved</a:t>
            </a:r>
            <a:r>
              <a:rPr lang="en-GB" sz="2800" dirty="0"/>
              <a:t> </a:t>
            </a:r>
            <a:r>
              <a:rPr lang="en-GB" sz="2800" dirty="0" err="1"/>
              <a:t>ulike</a:t>
            </a:r>
            <a:r>
              <a:rPr lang="en-GB" sz="2800" dirty="0"/>
              <a:t> </a:t>
            </a:r>
            <a:r>
              <a:rPr lang="en-GB" sz="2800" dirty="0" err="1"/>
              <a:t>screeningstrategier</a:t>
            </a:r>
            <a:r>
              <a:rPr lang="en-GB" sz="2800" dirty="0"/>
              <a:t>; </a:t>
            </a:r>
          </a:p>
          <a:p>
            <a:pPr lvl="2"/>
            <a:r>
              <a:rPr lang="en-GB" sz="2300" i="1" dirty="0" err="1"/>
              <a:t>alle</a:t>
            </a:r>
            <a:r>
              <a:rPr lang="en-GB" sz="2300" i="1" dirty="0"/>
              <a:t>, </a:t>
            </a:r>
            <a:r>
              <a:rPr lang="en-GB" sz="2300" i="1" dirty="0" err="1"/>
              <a:t>ingen</a:t>
            </a:r>
            <a:r>
              <a:rPr lang="en-GB" sz="2300" i="1" dirty="0"/>
              <a:t>, </a:t>
            </a:r>
            <a:r>
              <a:rPr lang="en-GB" sz="2300" i="1" dirty="0" err="1"/>
              <a:t>dagens</a:t>
            </a:r>
            <a:r>
              <a:rPr lang="en-GB" sz="2300" i="1" dirty="0"/>
              <a:t> </a:t>
            </a:r>
            <a:r>
              <a:rPr lang="en-GB" sz="2300" i="1" dirty="0" err="1"/>
              <a:t>anbefaling</a:t>
            </a:r>
            <a:endParaRPr lang="en-GB" sz="2300" i="1" dirty="0"/>
          </a:p>
          <a:p>
            <a:pPr marL="0" indent="0">
              <a:buNone/>
            </a:pPr>
            <a:endParaRPr lang="en-GB" sz="2800" dirty="0"/>
          </a:p>
          <a:p>
            <a:pPr marL="0" indent="0">
              <a:buNone/>
            </a:pPr>
            <a:endParaRPr lang="en-GB" dirty="0"/>
          </a:p>
          <a:p>
            <a:endParaRPr lang="en-GB" dirty="0"/>
          </a:p>
          <a:p>
            <a:endParaRPr lang="en-GB" dirty="0"/>
          </a:p>
          <a:p>
            <a:endParaRPr lang="en-GB" dirty="0"/>
          </a:p>
        </p:txBody>
      </p:sp>
      <p:sp>
        <p:nvSpPr>
          <p:cNvPr id="3" name="Title 2"/>
          <p:cNvSpPr>
            <a:spLocks noGrp="1"/>
          </p:cNvSpPr>
          <p:nvPr>
            <p:ph type="title"/>
          </p:nvPr>
        </p:nvSpPr>
        <p:spPr>
          <a:xfrm>
            <a:off x="112541" y="1103703"/>
            <a:ext cx="3629465" cy="2532126"/>
          </a:xfrm>
        </p:spPr>
        <p:txBody>
          <a:bodyPr>
            <a:normAutofit fontScale="90000"/>
          </a:bodyPr>
          <a:lstStyle/>
          <a:p>
            <a:r>
              <a:rPr lang="nb-NO" dirty="0"/>
              <a:t>Mangesidig innsats for å øke retningslinjens implementering og etterlevelse </a:t>
            </a:r>
            <a:br>
              <a:rPr lang="nb-NO" dirty="0"/>
            </a:br>
            <a:r>
              <a:rPr lang="nb-NO" dirty="0">
                <a:sym typeface="Wingdings" panose="05000000000000000000" pitchFamily="2" charset="2"/>
              </a:rPr>
              <a:t> revisjonsprosess</a:t>
            </a:r>
            <a:endParaRPr lang="en-GB" dirty="0"/>
          </a:p>
        </p:txBody>
      </p:sp>
    </p:spTree>
    <p:extLst>
      <p:ext uri="{BB962C8B-B14F-4D97-AF65-F5344CB8AC3E}">
        <p14:creationId xmlns:p14="http://schemas.microsoft.com/office/powerpoint/2010/main" val="33846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C5A0A6-B58E-4E4D-966D-A809B00814CC}"/>
              </a:ext>
            </a:extLst>
          </p:cNvPr>
          <p:cNvSpPr>
            <a:spLocks noGrp="1"/>
          </p:cNvSpPr>
          <p:nvPr>
            <p:ph type="title"/>
          </p:nvPr>
        </p:nvSpPr>
        <p:spPr>
          <a:xfrm>
            <a:off x="581891" y="0"/>
            <a:ext cx="10972800" cy="3740727"/>
          </a:xfrm>
        </p:spPr>
        <p:txBody>
          <a:bodyPr>
            <a:normAutofit fontScale="90000"/>
          </a:bodyPr>
          <a:lstStyle/>
          <a:p>
            <a:br>
              <a:rPr lang="nb-NO" sz="5200" dirty="0">
                <a:solidFill>
                  <a:prstClr val="white"/>
                </a:solidFill>
              </a:rPr>
            </a:br>
            <a:br>
              <a:rPr lang="nb-NO" sz="5200" dirty="0">
                <a:solidFill>
                  <a:prstClr val="white"/>
                </a:solidFill>
              </a:rPr>
            </a:br>
            <a:br>
              <a:rPr lang="nb-NO" sz="5200" dirty="0">
                <a:solidFill>
                  <a:prstClr val="white"/>
                </a:solidFill>
              </a:rPr>
            </a:br>
            <a:br>
              <a:rPr lang="nb-NO" sz="5200" dirty="0">
                <a:solidFill>
                  <a:prstClr val="white"/>
                </a:solidFill>
              </a:rPr>
            </a:br>
            <a:r>
              <a:rPr lang="nb-NO" sz="4900" dirty="0">
                <a:solidFill>
                  <a:prstClr val="white"/>
                </a:solidFill>
              </a:rPr>
              <a:t>Hvor finnes den tilgjengelig </a:t>
            </a:r>
            <a:br>
              <a:rPr lang="nb-NO" sz="4900" dirty="0">
                <a:solidFill>
                  <a:prstClr val="white"/>
                </a:solidFill>
              </a:rPr>
            </a:br>
            <a:r>
              <a:rPr lang="nb-NO" sz="4900" dirty="0">
                <a:solidFill>
                  <a:prstClr val="white"/>
                </a:solidFill>
              </a:rPr>
              <a:t>elektronisk – og hva inneholder den?</a:t>
            </a:r>
            <a:br>
              <a:rPr lang="nb-NO" sz="4900" dirty="0">
                <a:solidFill>
                  <a:prstClr val="white"/>
                </a:solidFill>
              </a:rPr>
            </a:br>
            <a:br>
              <a:rPr lang="nb-NO" sz="4900" dirty="0"/>
            </a:br>
            <a:endParaRPr lang="nb-NO" sz="4900" dirty="0"/>
          </a:p>
        </p:txBody>
      </p:sp>
    </p:spTree>
    <p:extLst>
      <p:ext uri="{BB962C8B-B14F-4D97-AF65-F5344CB8AC3E}">
        <p14:creationId xmlns:p14="http://schemas.microsoft.com/office/powerpoint/2010/main" val="755383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82683" y="315913"/>
            <a:ext cx="8145194" cy="6267767"/>
          </a:xfrm>
        </p:spPr>
        <p:txBody>
          <a:bodyPr>
            <a:normAutofit/>
          </a:bodyPr>
          <a:lstStyle/>
          <a:p>
            <a:pPr marL="0" indent="0">
              <a:buNone/>
            </a:pPr>
            <a:endParaRPr lang="en-IE" dirty="0"/>
          </a:p>
          <a:p>
            <a:pPr marL="0" indent="0">
              <a:buNone/>
            </a:pPr>
            <a:r>
              <a:rPr lang="en-IE" sz="2800" dirty="0"/>
              <a:t>A) </a:t>
            </a:r>
            <a:r>
              <a:rPr lang="en-IE" sz="2800" dirty="0" err="1"/>
              <a:t>Øke</a:t>
            </a:r>
            <a:r>
              <a:rPr lang="en-IE" sz="2800" dirty="0"/>
              <a:t> alder </a:t>
            </a:r>
            <a:r>
              <a:rPr lang="en-IE" sz="2800" dirty="0" err="1"/>
              <a:t>og</a:t>
            </a:r>
            <a:r>
              <a:rPr lang="en-IE" sz="2800" dirty="0"/>
              <a:t> BMI </a:t>
            </a:r>
            <a:r>
              <a:rPr lang="en-IE" sz="2800" dirty="0" err="1"/>
              <a:t>grenser</a:t>
            </a:r>
            <a:r>
              <a:rPr lang="en-IE" sz="2800" dirty="0"/>
              <a:t> </a:t>
            </a:r>
            <a:r>
              <a:rPr lang="en-IE" sz="2800" dirty="0" err="1"/>
              <a:t>til</a:t>
            </a:r>
            <a:r>
              <a:rPr lang="en-IE" sz="2800" dirty="0"/>
              <a:t> </a:t>
            </a:r>
            <a:r>
              <a:rPr lang="en-IE" sz="2800" dirty="0" err="1"/>
              <a:t>henholdsvis</a:t>
            </a:r>
            <a:r>
              <a:rPr lang="en-IE" sz="2800" dirty="0"/>
              <a:t> 30 </a:t>
            </a:r>
            <a:r>
              <a:rPr lang="en-IE" sz="2800" dirty="0" err="1"/>
              <a:t>eller</a:t>
            </a:r>
            <a:r>
              <a:rPr lang="en-IE" sz="2800" dirty="0"/>
              <a:t> 35 </a:t>
            </a:r>
            <a:r>
              <a:rPr lang="en-IE" sz="2800" dirty="0" err="1"/>
              <a:t>år</a:t>
            </a:r>
            <a:r>
              <a:rPr lang="en-IE" sz="2800" dirty="0"/>
              <a:t> </a:t>
            </a:r>
            <a:r>
              <a:rPr lang="en-IE" sz="2800" dirty="0" err="1"/>
              <a:t>og</a:t>
            </a:r>
            <a:r>
              <a:rPr lang="en-IE" sz="2800" dirty="0"/>
              <a:t> 27 </a:t>
            </a:r>
            <a:r>
              <a:rPr lang="en-IE" sz="2800" dirty="0">
                <a:solidFill>
                  <a:prstClr val="white"/>
                </a:solidFill>
              </a:rPr>
              <a:t>kg/m</a:t>
            </a:r>
            <a:r>
              <a:rPr lang="en-IE" sz="2800" baseline="30000" dirty="0">
                <a:solidFill>
                  <a:prstClr val="white"/>
                </a:solidFill>
              </a:rPr>
              <a:t>2 </a:t>
            </a:r>
          </a:p>
          <a:p>
            <a:pPr marL="0" indent="0">
              <a:buNone/>
            </a:pPr>
            <a:endParaRPr lang="en-IE" sz="2800" dirty="0"/>
          </a:p>
          <a:p>
            <a:pPr marL="0" indent="0">
              <a:buNone/>
            </a:pPr>
            <a:r>
              <a:rPr lang="en-IE" sz="2800" dirty="0"/>
              <a:t>B) BMI </a:t>
            </a:r>
            <a:r>
              <a:rPr lang="en-IE" sz="2800" dirty="0" err="1"/>
              <a:t>og</a:t>
            </a:r>
            <a:r>
              <a:rPr lang="en-IE" sz="2800" dirty="0"/>
              <a:t> alder – </a:t>
            </a:r>
            <a:r>
              <a:rPr lang="en-IE" sz="2800" dirty="0" err="1"/>
              <a:t>kombinert</a:t>
            </a:r>
            <a:r>
              <a:rPr lang="en-IE" sz="2800" dirty="0"/>
              <a:t> </a:t>
            </a:r>
            <a:r>
              <a:rPr lang="en-IE" sz="2800" dirty="0" err="1"/>
              <a:t>kriterium</a:t>
            </a:r>
            <a:r>
              <a:rPr lang="en-IE" sz="2800" dirty="0"/>
              <a:t> (30 </a:t>
            </a:r>
            <a:r>
              <a:rPr lang="en-IE" sz="2800" dirty="0" err="1"/>
              <a:t>år</a:t>
            </a:r>
            <a:r>
              <a:rPr lang="en-IE" sz="2800" dirty="0"/>
              <a:t> </a:t>
            </a:r>
            <a:r>
              <a:rPr lang="en-IE" sz="2800" i="1" dirty="0"/>
              <a:t>OG</a:t>
            </a:r>
            <a:r>
              <a:rPr lang="en-IE" sz="2800" dirty="0"/>
              <a:t> BMI &gt; 25 </a:t>
            </a:r>
            <a:r>
              <a:rPr lang="en-IE" sz="2800" dirty="0">
                <a:solidFill>
                  <a:prstClr val="white"/>
                </a:solidFill>
              </a:rPr>
              <a:t>kg/m</a:t>
            </a:r>
            <a:r>
              <a:rPr lang="en-IE" sz="2800" baseline="30000" dirty="0">
                <a:solidFill>
                  <a:prstClr val="white"/>
                </a:solidFill>
              </a:rPr>
              <a:t>2 </a:t>
            </a:r>
            <a:r>
              <a:rPr lang="en-IE" sz="2800" dirty="0"/>
              <a:t>)</a:t>
            </a:r>
          </a:p>
          <a:p>
            <a:pPr marL="0" indent="0">
              <a:buNone/>
            </a:pPr>
            <a:endParaRPr lang="en-IE" sz="2800" strike="sngStrike" dirty="0"/>
          </a:p>
          <a:p>
            <a:pPr marL="0" lvl="0" indent="0">
              <a:buNone/>
            </a:pPr>
            <a:r>
              <a:rPr lang="en-IE" sz="2800" dirty="0"/>
              <a:t>C) </a:t>
            </a:r>
            <a:r>
              <a:rPr lang="nb-NO" sz="2800" dirty="0">
                <a:solidFill>
                  <a:prstClr val="white"/>
                </a:solidFill>
              </a:rPr>
              <a:t>To-trinns tilnærming: Bruke fastende blodglukose som utvelgelseskriterium?</a:t>
            </a:r>
            <a:endParaRPr lang="en-IE" sz="2800" dirty="0">
              <a:solidFill>
                <a:prstClr val="white"/>
              </a:solidFill>
            </a:endParaRPr>
          </a:p>
          <a:p>
            <a:pPr marL="0" indent="0">
              <a:buNone/>
            </a:pPr>
            <a:endParaRPr lang="en-IE" strike="sngStrike" dirty="0"/>
          </a:p>
        </p:txBody>
      </p:sp>
      <p:sp>
        <p:nvSpPr>
          <p:cNvPr id="3" name="Title 2"/>
          <p:cNvSpPr>
            <a:spLocks noGrp="1"/>
          </p:cNvSpPr>
          <p:nvPr>
            <p:ph type="title"/>
          </p:nvPr>
        </p:nvSpPr>
        <p:spPr>
          <a:xfrm>
            <a:off x="164123" y="149290"/>
            <a:ext cx="3372868" cy="4071017"/>
          </a:xfrm>
        </p:spPr>
        <p:txBody>
          <a:bodyPr>
            <a:normAutofit fontScale="90000"/>
          </a:bodyPr>
          <a:lstStyle/>
          <a:p>
            <a:r>
              <a:rPr lang="nb-NO" sz="2700" u="sng" dirty="0"/>
              <a:t>Status 3 arb.gr. møter:</a:t>
            </a:r>
            <a:br>
              <a:rPr lang="nb-NO" sz="2700" u="sng" dirty="0"/>
            </a:br>
            <a:r>
              <a:rPr lang="nb-NO" sz="2700" dirty="0"/>
              <a:t>- sett på alternative screeningkriterier</a:t>
            </a:r>
            <a:br>
              <a:rPr lang="nb-NO" sz="2700" dirty="0"/>
            </a:br>
            <a:br>
              <a:rPr lang="nb-NO" sz="2700" dirty="0"/>
            </a:br>
            <a:r>
              <a:rPr lang="nb-NO" sz="2700" dirty="0"/>
              <a:t>- Slått sammen 4 kohorter for universell screening </a:t>
            </a:r>
            <a:r>
              <a:rPr lang="nb-NO" sz="2700" i="1" dirty="0">
                <a:solidFill>
                  <a:srgbClr val="00B050"/>
                </a:solidFill>
              </a:rPr>
              <a:t>med hensikt å se på hvor mange som «mistes» ved alternative BMI og alder</a:t>
            </a:r>
            <a:br>
              <a:rPr lang="nb-NO" sz="2700" i="1" dirty="0">
                <a:solidFill>
                  <a:srgbClr val="00B050"/>
                </a:solidFill>
              </a:rPr>
            </a:br>
            <a:br>
              <a:rPr lang="nb-NO" sz="2700" i="1" dirty="0"/>
            </a:br>
            <a:r>
              <a:rPr lang="nb-NO" sz="2700" dirty="0"/>
              <a:t>- utrede om fastende glukose kan brukes til utvelgelse</a:t>
            </a:r>
            <a:br>
              <a:rPr lang="nb-NO" sz="2700" dirty="0"/>
            </a:br>
            <a:br>
              <a:rPr lang="nb-NO" sz="2700" i="1" dirty="0"/>
            </a:br>
            <a:r>
              <a:rPr lang="nb-NO" sz="2700" dirty="0"/>
              <a:t>- kost-nytte-analyser bestilt</a:t>
            </a:r>
          </a:p>
        </p:txBody>
      </p:sp>
    </p:spTree>
    <p:extLst>
      <p:ext uri="{BB962C8B-B14F-4D97-AF65-F5344CB8AC3E}">
        <p14:creationId xmlns:p14="http://schemas.microsoft.com/office/powerpoint/2010/main" val="355185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902EE7-B4AB-4AD4-8C0D-DC70E94B6E69}"/>
              </a:ext>
            </a:extLst>
          </p:cNvPr>
          <p:cNvSpPr>
            <a:spLocks noGrp="1"/>
          </p:cNvSpPr>
          <p:nvPr>
            <p:ph type="title"/>
          </p:nvPr>
        </p:nvSpPr>
        <p:spPr>
          <a:xfrm>
            <a:off x="530352" y="317500"/>
            <a:ext cx="3021972" cy="2480564"/>
          </a:xfrm>
        </p:spPr>
        <p:txBody>
          <a:bodyPr>
            <a:normAutofit fontScale="90000"/>
          </a:bodyPr>
          <a:lstStyle/>
          <a:p>
            <a:r>
              <a:rPr lang="nb-NO" sz="2700" dirty="0"/>
              <a:t>Oppsummering og gjennomgang av kunnskapsgrunnlag: </a:t>
            </a:r>
            <a:br>
              <a:rPr lang="nb-NO" sz="2700" dirty="0"/>
            </a:br>
            <a:br>
              <a:rPr lang="nb-NO" dirty="0"/>
            </a:br>
            <a:endParaRPr lang="nb-NO" dirty="0"/>
          </a:p>
        </p:txBody>
      </p:sp>
      <p:sp>
        <p:nvSpPr>
          <p:cNvPr id="3" name="Plassholder for tekst 2">
            <a:extLst>
              <a:ext uri="{FF2B5EF4-FFF2-40B4-BE49-F238E27FC236}">
                <a16:creationId xmlns:a16="http://schemas.microsoft.com/office/drawing/2014/main" id="{1FBA8016-FC6D-472B-A81D-B6A25160F3FB}"/>
              </a:ext>
            </a:extLst>
          </p:cNvPr>
          <p:cNvSpPr>
            <a:spLocks noGrp="1"/>
          </p:cNvSpPr>
          <p:nvPr>
            <p:ph type="body" sz="quarter" idx="14"/>
          </p:nvPr>
        </p:nvSpPr>
        <p:spPr>
          <a:xfrm>
            <a:off x="530352" y="1828801"/>
            <a:ext cx="3021971" cy="4711700"/>
          </a:xfrm>
        </p:spPr>
        <p:txBody>
          <a:bodyPr>
            <a:normAutofit/>
          </a:bodyPr>
          <a:lstStyle/>
          <a:p>
            <a:r>
              <a:rPr lang="nb-NO" sz="2200" dirty="0"/>
              <a:t>Inntil 2019 var de 4 ulike kohorter i Norge der det var utført universell testing med OGTT:</a:t>
            </a:r>
            <a:br>
              <a:rPr lang="nb-NO" sz="2200" dirty="0"/>
            </a:br>
            <a:r>
              <a:rPr lang="nb-NO" sz="2200" dirty="0"/>
              <a:t>	- STORK-G</a:t>
            </a:r>
            <a:br>
              <a:rPr lang="nb-NO" sz="2200" dirty="0"/>
            </a:br>
            <a:r>
              <a:rPr lang="nb-NO" sz="2200" dirty="0"/>
              <a:t>	- STORK-RH</a:t>
            </a:r>
            <a:br>
              <a:rPr lang="nb-NO" sz="2200" dirty="0"/>
            </a:br>
            <a:r>
              <a:rPr lang="nb-NO" sz="2200" dirty="0"/>
              <a:t>	-TRIP (</a:t>
            </a:r>
            <a:r>
              <a:rPr lang="nb-NO" sz="2200" dirty="0" err="1"/>
              <a:t>Tr.h</a:t>
            </a:r>
            <a:r>
              <a:rPr lang="nb-NO" sz="2200" dirty="0"/>
              <a:t>)</a:t>
            </a:r>
            <a:br>
              <a:rPr lang="nb-NO" sz="2200" dirty="0"/>
            </a:br>
            <a:r>
              <a:rPr lang="nb-NO" sz="2200" dirty="0"/>
              <a:t>	- FFF (</a:t>
            </a:r>
            <a:r>
              <a:rPr lang="nb-NO" sz="2200" dirty="0" err="1"/>
              <a:t>Kr.sand</a:t>
            </a:r>
            <a:r>
              <a:rPr lang="nb-NO" sz="2200" dirty="0"/>
              <a:t>)</a:t>
            </a:r>
            <a:br>
              <a:rPr lang="nb-NO" sz="2200" dirty="0"/>
            </a:br>
            <a:br>
              <a:rPr lang="nb-NO" sz="2200" dirty="0"/>
            </a:br>
            <a:r>
              <a:rPr lang="nb-NO" sz="2200" dirty="0"/>
              <a:t>Disse er nå slått sammen til en kohort; </a:t>
            </a:r>
            <a:r>
              <a:rPr lang="nb-NO" sz="2200" b="1" dirty="0"/>
              <a:t>4GDM</a:t>
            </a:r>
            <a:r>
              <a:rPr lang="nb-NO" sz="2200" dirty="0"/>
              <a:t> med </a:t>
            </a:r>
            <a:r>
              <a:rPr lang="nb-NO" sz="2200" dirty="0" err="1"/>
              <a:t>ca</a:t>
            </a:r>
            <a:r>
              <a:rPr lang="nb-NO" sz="2200" dirty="0"/>
              <a:t> 3000 gravide inkludert </a:t>
            </a:r>
          </a:p>
        </p:txBody>
      </p:sp>
      <p:sp>
        <p:nvSpPr>
          <p:cNvPr id="4" name="Plassholder for innhold 3">
            <a:extLst>
              <a:ext uri="{FF2B5EF4-FFF2-40B4-BE49-F238E27FC236}">
                <a16:creationId xmlns:a16="http://schemas.microsoft.com/office/drawing/2014/main" id="{EA4EE0C6-69BF-4B42-AD75-0CC319E7676E}"/>
              </a:ext>
            </a:extLst>
          </p:cNvPr>
          <p:cNvSpPr>
            <a:spLocks noGrp="1"/>
          </p:cNvSpPr>
          <p:nvPr>
            <p:ph idx="1"/>
          </p:nvPr>
        </p:nvSpPr>
        <p:spPr>
          <a:xfrm>
            <a:off x="4023360" y="146304"/>
            <a:ext cx="8010144" cy="6711695"/>
          </a:xfrm>
        </p:spPr>
        <p:txBody>
          <a:bodyPr>
            <a:normAutofit/>
          </a:bodyPr>
          <a:lstStyle/>
          <a:p>
            <a:r>
              <a:rPr lang="nb-NO" sz="2000" b="1" dirty="0">
                <a:solidFill>
                  <a:srgbClr val="FF0000"/>
                </a:solidFill>
              </a:rPr>
              <a:t>Tallene presentert fra 4GDM er upubliserte data (som inngår som del av et </a:t>
            </a:r>
            <a:r>
              <a:rPr lang="nb-NO" sz="2000" b="1" dirty="0" err="1">
                <a:solidFill>
                  <a:srgbClr val="FF0000"/>
                </a:solidFill>
              </a:rPr>
              <a:t>phD</a:t>
            </a:r>
            <a:r>
              <a:rPr lang="nb-NO" sz="2000" b="1" dirty="0">
                <a:solidFill>
                  <a:srgbClr val="FF0000"/>
                </a:solidFill>
              </a:rPr>
              <a:t>-arbeid), og kan derfor ikke deles p.t.</a:t>
            </a:r>
          </a:p>
          <a:p>
            <a:endParaRPr lang="nb-NO" sz="2000" b="1" dirty="0">
              <a:solidFill>
                <a:srgbClr val="FF0000"/>
              </a:solidFill>
            </a:endParaRPr>
          </a:p>
          <a:p>
            <a:r>
              <a:rPr lang="nb-NO" sz="2000" dirty="0">
                <a:solidFill>
                  <a:srgbClr val="FF0000"/>
                </a:solidFill>
              </a:rPr>
              <a:t>Men oppsummert konklusjon fra arbeidet som pågår er at analysene bekrefter at mange unge og de med lav BMI har SVD – og at disse kvinnene også har høy forekomst av LGA og keisersnitt.</a:t>
            </a:r>
          </a:p>
          <a:p>
            <a:r>
              <a:rPr lang="nb-NO" sz="2000" dirty="0">
                <a:solidFill>
                  <a:srgbClr val="FF0000"/>
                </a:solidFill>
              </a:rPr>
              <a:t>De foreslåtte alternative screeningkriteriene (endret alder og/eller BMI, </a:t>
            </a:r>
            <a:r>
              <a:rPr lang="nb-NO" sz="2000" dirty="0" err="1">
                <a:solidFill>
                  <a:srgbClr val="FF0000"/>
                </a:solidFill>
              </a:rPr>
              <a:t>jmf</a:t>
            </a:r>
            <a:r>
              <a:rPr lang="nb-NO" sz="2000" dirty="0">
                <a:solidFill>
                  <a:srgbClr val="FF0000"/>
                </a:solidFill>
              </a:rPr>
              <a:t> alternativ A) og B)) vil bare fange opp en liten del med diagnosen SVD (&lt; 50 % av casene)    </a:t>
            </a:r>
            <a:endParaRPr lang="nb-NO" dirty="0"/>
          </a:p>
          <a:p>
            <a:endParaRPr lang="nb-NO" dirty="0"/>
          </a:p>
          <a:p>
            <a:endParaRPr lang="nb-NO" dirty="0"/>
          </a:p>
        </p:txBody>
      </p:sp>
    </p:spTree>
    <p:extLst>
      <p:ext uri="{BB962C8B-B14F-4D97-AF65-F5344CB8AC3E}">
        <p14:creationId xmlns:p14="http://schemas.microsoft.com/office/powerpoint/2010/main" val="771051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E05859-2B18-442E-8586-D0B965F1A254}"/>
              </a:ext>
            </a:extLst>
          </p:cNvPr>
          <p:cNvSpPr>
            <a:spLocks noGrp="1"/>
          </p:cNvSpPr>
          <p:nvPr>
            <p:ph type="title"/>
          </p:nvPr>
        </p:nvSpPr>
        <p:spPr>
          <a:xfrm>
            <a:off x="761257" y="964506"/>
            <a:ext cx="2791067" cy="2544234"/>
          </a:xfrm>
        </p:spPr>
        <p:txBody>
          <a:bodyPr>
            <a:normAutofit fontScale="90000"/>
          </a:bodyPr>
          <a:lstStyle/>
          <a:p>
            <a:pPr lvl="0">
              <a:lnSpc>
                <a:spcPct val="100000"/>
              </a:lnSpc>
            </a:pPr>
            <a:r>
              <a:rPr lang="nb-NO" dirty="0"/>
              <a:t>Basert på 4GDM-data fremstår </a:t>
            </a:r>
            <a:br>
              <a:rPr lang="nb-NO" dirty="0"/>
            </a:br>
            <a:r>
              <a:rPr lang="nb-NO" dirty="0"/>
              <a:t>alternativ C) som et </a:t>
            </a:r>
            <a:r>
              <a:rPr lang="nb-NO" i="1" dirty="0"/>
              <a:t>mulig</a:t>
            </a:r>
            <a:r>
              <a:rPr lang="nb-NO" dirty="0"/>
              <a:t> alternativ </a:t>
            </a:r>
            <a:r>
              <a:rPr lang="nb-NO" dirty="0">
                <a:solidFill>
                  <a:srgbClr val="FF0000"/>
                </a:solidFill>
              </a:rPr>
              <a:t>for videre utredning </a:t>
            </a:r>
            <a:br>
              <a:rPr lang="en-IE" sz="2800" b="0" dirty="0">
                <a:solidFill>
                  <a:srgbClr val="FFFF00"/>
                </a:solidFill>
                <a:ea typeface="+mn-ea"/>
                <a:cs typeface="+mn-cs"/>
              </a:rPr>
            </a:br>
            <a:endParaRPr lang="nb-NO" dirty="0"/>
          </a:p>
        </p:txBody>
      </p:sp>
      <p:sp>
        <p:nvSpPr>
          <p:cNvPr id="3" name="Plassholder for tekst 2">
            <a:extLst>
              <a:ext uri="{FF2B5EF4-FFF2-40B4-BE49-F238E27FC236}">
                <a16:creationId xmlns:a16="http://schemas.microsoft.com/office/drawing/2014/main" id="{08037500-EF6D-48BC-B7FE-BECF4D5EAF26}"/>
              </a:ext>
            </a:extLst>
          </p:cNvPr>
          <p:cNvSpPr>
            <a:spLocks noGrp="1"/>
          </p:cNvSpPr>
          <p:nvPr>
            <p:ph type="body" sz="quarter" idx="14"/>
          </p:nvPr>
        </p:nvSpPr>
        <p:spPr>
          <a:xfrm>
            <a:off x="575734" y="3996267"/>
            <a:ext cx="2976590" cy="2544234"/>
          </a:xfrm>
        </p:spPr>
        <p:txBody>
          <a:bodyPr/>
          <a:lstStyle/>
          <a:p>
            <a:r>
              <a:rPr lang="nb-NO" sz="2500" dirty="0">
                <a:ea typeface="+mj-ea"/>
                <a:cs typeface="+mj-cs"/>
              </a:rPr>
              <a:t>To-trinns tilnærming - bruke FBG som utvelgelseskriterium</a:t>
            </a:r>
          </a:p>
          <a:p>
            <a:r>
              <a:rPr lang="nb-NO" sz="2500" dirty="0">
                <a:ea typeface="+mj-ea"/>
                <a:cs typeface="+mj-cs"/>
              </a:rPr>
              <a:t>(«</a:t>
            </a:r>
            <a:r>
              <a:rPr lang="nb-NO" sz="2500" dirty="0" err="1">
                <a:ea typeface="+mj-ea"/>
                <a:cs typeface="+mj-cs"/>
              </a:rPr>
              <a:t>rule</a:t>
            </a:r>
            <a:r>
              <a:rPr lang="nb-NO" sz="2500" dirty="0">
                <a:ea typeface="+mj-ea"/>
                <a:cs typeface="+mj-cs"/>
              </a:rPr>
              <a:t>-in, </a:t>
            </a:r>
            <a:r>
              <a:rPr lang="nb-NO" sz="2500" dirty="0" err="1">
                <a:ea typeface="+mj-ea"/>
                <a:cs typeface="+mj-cs"/>
              </a:rPr>
              <a:t>rule-out</a:t>
            </a:r>
            <a:r>
              <a:rPr lang="nb-NO" sz="2500" dirty="0">
                <a:ea typeface="+mj-ea"/>
                <a:cs typeface="+mj-cs"/>
              </a:rPr>
              <a:t>»)</a:t>
            </a:r>
            <a:endParaRPr lang="nb-NO" dirty="0"/>
          </a:p>
        </p:txBody>
      </p:sp>
      <p:pic>
        <p:nvPicPr>
          <p:cNvPr id="6" name="Plassholder for innhold 5">
            <a:extLst>
              <a:ext uri="{FF2B5EF4-FFF2-40B4-BE49-F238E27FC236}">
                <a16:creationId xmlns:a16="http://schemas.microsoft.com/office/drawing/2014/main" id="{FA478031-15DD-441A-A935-00272CE21213}"/>
              </a:ext>
            </a:extLst>
          </p:cNvPr>
          <p:cNvPicPr>
            <a:picLocks noGrp="1"/>
          </p:cNvPicPr>
          <p:nvPr>
            <p:ph idx="1"/>
          </p:nvPr>
        </p:nvPicPr>
        <p:blipFill>
          <a:blip r:embed="rId3"/>
          <a:stretch>
            <a:fillRect/>
          </a:stretch>
        </p:blipFill>
        <p:spPr>
          <a:xfrm>
            <a:off x="4930775" y="1937767"/>
            <a:ext cx="6096528" cy="3429297"/>
          </a:xfrm>
          <a:prstGeom prst="rect">
            <a:avLst/>
          </a:prstGeom>
        </p:spPr>
      </p:pic>
      <p:sp>
        <p:nvSpPr>
          <p:cNvPr id="11" name="TekstSylinder 10">
            <a:extLst>
              <a:ext uri="{FF2B5EF4-FFF2-40B4-BE49-F238E27FC236}">
                <a16:creationId xmlns:a16="http://schemas.microsoft.com/office/drawing/2014/main" id="{7B95C47F-B50E-41E3-A83A-12A0F5855C47}"/>
              </a:ext>
            </a:extLst>
          </p:cNvPr>
          <p:cNvSpPr txBox="1"/>
          <p:nvPr/>
        </p:nvSpPr>
        <p:spPr>
          <a:xfrm>
            <a:off x="4284133" y="152400"/>
            <a:ext cx="2791067" cy="922945"/>
          </a:xfrm>
          <a:prstGeom prst="rect">
            <a:avLst/>
          </a:prstGeom>
          <a:noFill/>
        </p:spPr>
        <p:txBody>
          <a:bodyPr wrap="square" rtlCol="0">
            <a:spAutoFit/>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Arial" panose="020B0604020202020204"/>
                <a:ea typeface="+mn-ea"/>
                <a:cs typeface="+mn-cs"/>
              </a:rPr>
              <a:t>Forløpsmodell basert på funn i HAPO-kohorten – </a:t>
            </a:r>
            <a:r>
              <a:rPr kumimoji="0" lang="nb-NO" sz="1799" b="0" i="0" u="none" strike="noStrike" kern="1200" cap="none" spc="0" normalizeH="0" baseline="0" noProof="0" dirty="0">
                <a:ln>
                  <a:noFill/>
                </a:ln>
                <a:solidFill>
                  <a:srgbClr val="00B050"/>
                </a:solidFill>
                <a:effectLst/>
                <a:uLnTx/>
                <a:uFillTx/>
                <a:latin typeface="Arial" panose="020B0604020202020204"/>
                <a:ea typeface="+mn-ea"/>
                <a:cs typeface="+mn-cs"/>
              </a:rPr>
              <a:t>applisert på 4GDM-data</a:t>
            </a:r>
          </a:p>
        </p:txBody>
      </p:sp>
      <p:sp>
        <p:nvSpPr>
          <p:cNvPr id="5" name="Rektangel 4">
            <a:extLst>
              <a:ext uri="{FF2B5EF4-FFF2-40B4-BE49-F238E27FC236}">
                <a16:creationId xmlns:a16="http://schemas.microsoft.com/office/drawing/2014/main" id="{BB5E15C9-3F5B-4182-AEB8-439B68CA0F15}"/>
              </a:ext>
            </a:extLst>
          </p:cNvPr>
          <p:cNvSpPr/>
          <p:nvPr/>
        </p:nvSpPr>
        <p:spPr>
          <a:xfrm>
            <a:off x="5057211" y="3143860"/>
            <a:ext cx="1586172" cy="64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9" name="Rett linje 8">
            <a:extLst>
              <a:ext uri="{FF2B5EF4-FFF2-40B4-BE49-F238E27FC236}">
                <a16:creationId xmlns:a16="http://schemas.microsoft.com/office/drawing/2014/main" id="{1A61F7F3-603E-4E19-836D-CA785FFA8F83}"/>
              </a:ext>
            </a:extLst>
          </p:cNvPr>
          <p:cNvCxnSpPr>
            <a:cxnSpLocks/>
          </p:cNvCxnSpPr>
          <p:nvPr/>
        </p:nvCxnSpPr>
        <p:spPr>
          <a:xfrm>
            <a:off x="5840963" y="3135333"/>
            <a:ext cx="0" cy="86093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380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D53D50-A7E8-4588-8BED-0CB02D95EBE8}"/>
              </a:ext>
            </a:extLst>
          </p:cNvPr>
          <p:cNvSpPr>
            <a:spLocks noGrp="1"/>
          </p:cNvSpPr>
          <p:nvPr>
            <p:ph type="title"/>
          </p:nvPr>
        </p:nvSpPr>
        <p:spPr>
          <a:xfrm>
            <a:off x="761256" y="1011043"/>
            <a:ext cx="10840936" cy="2195295"/>
          </a:xfrm>
        </p:spPr>
        <p:txBody>
          <a:bodyPr>
            <a:normAutofit fontScale="90000"/>
          </a:bodyPr>
          <a:lstStyle/>
          <a:p>
            <a:r>
              <a:rPr lang="nb-NO" sz="4900" dirty="0"/>
              <a:t>Status implementering, inkludert praktisk veiledning av forløpet for diagnostikk og oppfølging</a:t>
            </a:r>
            <a:br>
              <a:rPr lang="nb-NO" dirty="0"/>
            </a:br>
            <a:endParaRPr lang="nb-NO" dirty="0"/>
          </a:p>
        </p:txBody>
      </p:sp>
    </p:spTree>
    <p:extLst>
      <p:ext uri="{BB962C8B-B14F-4D97-AF65-F5344CB8AC3E}">
        <p14:creationId xmlns:p14="http://schemas.microsoft.com/office/powerpoint/2010/main" val="1521898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81EEF5-7694-4C63-A8CE-7B4A2449FB32}"/>
              </a:ext>
            </a:extLst>
          </p:cNvPr>
          <p:cNvSpPr>
            <a:spLocks noGrp="1"/>
          </p:cNvSpPr>
          <p:nvPr>
            <p:ph type="title"/>
          </p:nvPr>
        </p:nvSpPr>
        <p:spPr>
          <a:xfrm>
            <a:off x="761257" y="964510"/>
            <a:ext cx="2791067" cy="1372290"/>
          </a:xfrm>
        </p:spPr>
        <p:txBody>
          <a:bodyPr>
            <a:normAutofit fontScale="90000"/>
          </a:bodyPr>
          <a:lstStyle/>
          <a:p>
            <a:r>
              <a:rPr lang="nb-NO" sz="2700" dirty="0"/>
              <a:t>SVANGERSKAPS-</a:t>
            </a:r>
            <a:br>
              <a:rPr lang="nb-NO" sz="2700" dirty="0"/>
            </a:br>
            <a:r>
              <a:rPr lang="nb-NO" sz="2700" dirty="0"/>
              <a:t>DIABETES retningslinjen -</a:t>
            </a:r>
            <a:br>
              <a:rPr lang="nb-NO" sz="2700" dirty="0"/>
            </a:br>
            <a:br>
              <a:rPr lang="nb-NO" sz="2700" dirty="0"/>
            </a:br>
            <a:r>
              <a:rPr lang="nb-NO" sz="2700" dirty="0"/>
              <a:t>IMPLEMENTERING</a:t>
            </a:r>
            <a:br>
              <a:rPr lang="nb-NO" dirty="0"/>
            </a:br>
            <a:br>
              <a:rPr lang="nb-NO" dirty="0"/>
            </a:br>
            <a:endParaRPr lang="nb-NO" dirty="0"/>
          </a:p>
        </p:txBody>
      </p:sp>
      <p:sp>
        <p:nvSpPr>
          <p:cNvPr id="3" name="Plassholder for tekst 2">
            <a:extLst>
              <a:ext uri="{FF2B5EF4-FFF2-40B4-BE49-F238E27FC236}">
                <a16:creationId xmlns:a16="http://schemas.microsoft.com/office/drawing/2014/main" id="{CC6752D0-747E-47C9-965A-7DBCBAC62445}"/>
              </a:ext>
            </a:extLst>
          </p:cNvPr>
          <p:cNvSpPr>
            <a:spLocks noGrp="1"/>
          </p:cNvSpPr>
          <p:nvPr>
            <p:ph type="body" sz="quarter" idx="14"/>
          </p:nvPr>
        </p:nvSpPr>
        <p:spPr>
          <a:xfrm>
            <a:off x="761257" y="3429000"/>
            <a:ext cx="2791067" cy="3111501"/>
          </a:xfrm>
        </p:spPr>
        <p:txBody>
          <a:bodyPr/>
          <a:lstStyle/>
          <a:p>
            <a:endParaRPr lang="nb-NO" dirty="0"/>
          </a:p>
        </p:txBody>
      </p:sp>
      <p:sp>
        <p:nvSpPr>
          <p:cNvPr id="4" name="Plassholder for innhold 3">
            <a:extLst>
              <a:ext uri="{FF2B5EF4-FFF2-40B4-BE49-F238E27FC236}">
                <a16:creationId xmlns:a16="http://schemas.microsoft.com/office/drawing/2014/main" id="{7E1F2BEB-3ED7-4E89-805A-08A646696D42}"/>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nb-NO" sz="2400" b="1" dirty="0">
                <a:highlight>
                  <a:srgbClr val="FFFF00"/>
                </a:highlight>
              </a:rPr>
              <a:t>NB! Til tross for at revisjonsprosessen av én enkelt anbefaling pågår, er retningslinjen fra april 2017 FORTSATT GJELDENDE!</a:t>
            </a:r>
          </a:p>
          <a:p>
            <a:endParaRPr lang="nb-NO" sz="2400" b="1" dirty="0"/>
          </a:p>
          <a:p>
            <a:pPr marL="342900" indent="-342900">
              <a:buFont typeface="Arial" panose="020B0604020202020204" pitchFamily="34" charset="0"/>
              <a:buChar char="•"/>
            </a:pPr>
            <a:r>
              <a:rPr lang="nb-NO" sz="2400" b="1" dirty="0"/>
              <a:t>Vi har utviklet følgende implementeringsmateriell:</a:t>
            </a:r>
          </a:p>
          <a:p>
            <a:endParaRPr lang="nb-NO" sz="2400" b="1" dirty="0"/>
          </a:p>
          <a:p>
            <a:pPr marL="702864" lvl="1" indent="-342900"/>
            <a:r>
              <a:rPr lang="nb-NO" sz="2400" b="1" dirty="0"/>
              <a:t>Algoritme/flytskjema </a:t>
            </a:r>
            <a:r>
              <a:rPr lang="nb-NO" sz="2400" dirty="0"/>
              <a:t>(som viser ansvarsfordeling primær- og spesialisthelsetjenesten)</a:t>
            </a:r>
          </a:p>
          <a:p>
            <a:pPr lvl="1" indent="0">
              <a:buNone/>
            </a:pPr>
            <a:endParaRPr lang="nb-NO" sz="2400" dirty="0"/>
          </a:p>
          <a:p>
            <a:pPr marL="702864" lvl="1" indent="-342900"/>
            <a:r>
              <a:rPr lang="nb-NO" sz="2400" b="1" dirty="0"/>
              <a:t>Film </a:t>
            </a:r>
            <a:r>
              <a:rPr lang="nb-NO" sz="2400" dirty="0"/>
              <a:t>(som forklarer forløpet)</a:t>
            </a:r>
          </a:p>
          <a:p>
            <a:pPr lvl="1" indent="0">
              <a:buNone/>
            </a:pPr>
            <a:endParaRPr lang="nb-NO" sz="2400" dirty="0"/>
          </a:p>
          <a:p>
            <a:pPr marL="702864" lvl="1" indent="-342900"/>
            <a:r>
              <a:rPr lang="nb-NO" sz="2400" b="1" dirty="0"/>
              <a:t>Brukerbrosjyre </a:t>
            </a:r>
            <a:r>
              <a:rPr lang="nb-NO" sz="2400" dirty="0"/>
              <a:t>– både til den gravide selv – men også som et verktøy i konsultasjon mellom lege/jordmor og den gravide </a:t>
            </a:r>
          </a:p>
        </p:txBody>
      </p:sp>
    </p:spTree>
    <p:extLst>
      <p:ext uri="{BB962C8B-B14F-4D97-AF65-F5344CB8AC3E}">
        <p14:creationId xmlns:p14="http://schemas.microsoft.com/office/powerpoint/2010/main" val="385171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676F3-D56C-4C24-96A2-393141C2CF27}"/>
              </a:ext>
            </a:extLst>
          </p:cNvPr>
          <p:cNvSpPr>
            <a:spLocks noGrp="1"/>
          </p:cNvSpPr>
          <p:nvPr>
            <p:ph type="title"/>
          </p:nvPr>
        </p:nvSpPr>
        <p:spPr>
          <a:xfrm>
            <a:off x="5256461" y="233683"/>
            <a:ext cx="4439940" cy="463846"/>
          </a:xfrm>
        </p:spPr>
        <p:txBody>
          <a:bodyPr/>
          <a:lstStyle/>
          <a:p>
            <a:r>
              <a:rPr lang="nb-NO" sz="2400" b="1" dirty="0"/>
              <a:t>Algoritme om forløpet ved SVD</a:t>
            </a:r>
          </a:p>
        </p:txBody>
      </p:sp>
      <p:sp>
        <p:nvSpPr>
          <p:cNvPr id="4" name="Plassholder for dato 3">
            <a:extLst>
              <a:ext uri="{FF2B5EF4-FFF2-40B4-BE49-F238E27FC236}">
                <a16:creationId xmlns:a16="http://schemas.microsoft.com/office/drawing/2014/main" id="{D3C24125-D211-46D8-B3EE-3E5666CD2058}"/>
              </a:ext>
            </a:extLst>
          </p:cNvPr>
          <p:cNvSpPr>
            <a:spLocks noGrp="1"/>
          </p:cNvSpPr>
          <p:nvPr>
            <p:ph type="dt" sz="half" idx="2"/>
          </p:nvPr>
        </p:nvSpPr>
        <p:spPr/>
        <p:txBody>
          <a:bodyPr/>
          <a:lstStyle/>
          <a:p>
            <a:pPr defTabSz="1219170">
              <a:defRPr/>
            </a:pPr>
            <a:fld id="{26212EAC-4B57-4E9D-ABDF-1B4C38F88E3D}" type="datetime1">
              <a:rPr lang="nb-NO">
                <a:latin typeface="Calibri"/>
              </a:rPr>
              <a:pPr defTabSz="1219170">
                <a:defRPr/>
              </a:pPr>
              <a:t>08.11.2019</a:t>
            </a:fld>
            <a:endParaRPr lang="nb-NO" dirty="0">
              <a:latin typeface="Calibri"/>
            </a:endParaRPr>
          </a:p>
        </p:txBody>
      </p:sp>
      <p:pic>
        <p:nvPicPr>
          <p:cNvPr id="12" name="Plassholder for innhold 11">
            <a:extLst>
              <a:ext uri="{FF2B5EF4-FFF2-40B4-BE49-F238E27FC236}">
                <a16:creationId xmlns:a16="http://schemas.microsoft.com/office/drawing/2014/main" id="{97C8402B-420D-454D-BB8A-9C4C6F9AA4CF}"/>
              </a:ext>
            </a:extLst>
          </p:cNvPr>
          <p:cNvPicPr>
            <a:picLocks noGrp="1" noChangeAspect="1"/>
          </p:cNvPicPr>
          <p:nvPr>
            <p:ph idx="1"/>
          </p:nvPr>
        </p:nvPicPr>
        <p:blipFill>
          <a:blip r:embed="rId3"/>
          <a:stretch>
            <a:fillRect/>
          </a:stretch>
        </p:blipFill>
        <p:spPr>
          <a:xfrm>
            <a:off x="273997" y="750"/>
            <a:ext cx="4982464" cy="6656832"/>
          </a:xfrm>
          <a:prstGeom prst="rect">
            <a:avLst/>
          </a:prstGeom>
        </p:spPr>
      </p:pic>
      <p:pic>
        <p:nvPicPr>
          <p:cNvPr id="5" name="Bilde 4">
            <a:extLst>
              <a:ext uri="{FF2B5EF4-FFF2-40B4-BE49-F238E27FC236}">
                <a16:creationId xmlns:a16="http://schemas.microsoft.com/office/drawing/2014/main" id="{AEB19F62-D284-4B5F-A3CA-396598EFDC3D}"/>
              </a:ext>
            </a:extLst>
          </p:cNvPr>
          <p:cNvPicPr>
            <a:picLocks noChangeAspect="1"/>
          </p:cNvPicPr>
          <p:nvPr/>
        </p:nvPicPr>
        <p:blipFill>
          <a:blip r:embed="rId4"/>
          <a:stretch>
            <a:fillRect/>
          </a:stretch>
        </p:blipFill>
        <p:spPr>
          <a:xfrm>
            <a:off x="5807968" y="2276873"/>
            <a:ext cx="5697925" cy="3924961"/>
          </a:xfrm>
          <a:prstGeom prst="rect">
            <a:avLst/>
          </a:prstGeom>
        </p:spPr>
      </p:pic>
      <p:sp>
        <p:nvSpPr>
          <p:cNvPr id="7" name="TekstSylinder 6">
            <a:extLst>
              <a:ext uri="{FF2B5EF4-FFF2-40B4-BE49-F238E27FC236}">
                <a16:creationId xmlns:a16="http://schemas.microsoft.com/office/drawing/2014/main" id="{DFC88AB3-8D16-4F23-BFD9-D3510990144E}"/>
              </a:ext>
            </a:extLst>
          </p:cNvPr>
          <p:cNvSpPr txBox="1"/>
          <p:nvPr/>
        </p:nvSpPr>
        <p:spPr>
          <a:xfrm>
            <a:off x="5177227" y="1821125"/>
            <a:ext cx="6959406" cy="430887"/>
          </a:xfrm>
          <a:prstGeom prst="rect">
            <a:avLst/>
          </a:prstGeom>
          <a:noFill/>
        </p:spPr>
        <p:txBody>
          <a:bodyPr wrap="none" rtlCol="0">
            <a:spAutoFit/>
          </a:bodyPr>
          <a:lstStyle/>
          <a:p>
            <a:pPr defTabSz="1219020"/>
            <a:r>
              <a:rPr lang="nb-NO" sz="2200" b="1" dirty="0">
                <a:solidFill>
                  <a:srgbClr val="003244"/>
                </a:solidFill>
                <a:latin typeface="Calibri"/>
              </a:rPr>
              <a:t>Film om forløpet ved SVD, hovedinnholdet i retningslinjen</a:t>
            </a:r>
            <a:endParaRPr lang="nb-NO" sz="2200" b="1" dirty="0">
              <a:solidFill>
                <a:prstClr val="black"/>
              </a:solidFill>
              <a:latin typeface="Calibri"/>
            </a:endParaRPr>
          </a:p>
        </p:txBody>
      </p:sp>
    </p:spTree>
    <p:extLst>
      <p:ext uri="{BB962C8B-B14F-4D97-AF65-F5344CB8AC3E}">
        <p14:creationId xmlns:p14="http://schemas.microsoft.com/office/powerpoint/2010/main" val="16866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19536" y="1600200"/>
            <a:ext cx="7920880" cy="4781128"/>
          </a:xfrm>
          <a:prstGeom prst="rect">
            <a:avLst/>
          </a:prstGeom>
        </p:spPr>
      </p:pic>
      <p:sp>
        <p:nvSpPr>
          <p:cNvPr id="6" name="Down Arrow 5"/>
          <p:cNvSpPr/>
          <p:nvPr/>
        </p:nvSpPr>
        <p:spPr>
          <a:xfrm>
            <a:off x="8328248" y="5220816"/>
            <a:ext cx="288032" cy="584448"/>
          </a:xfrm>
          <a:prstGeom prst="downArrow">
            <a:avLst>
              <a:gd name="adj1" fmla="val 6851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7" name="Down Arrow 6"/>
          <p:cNvSpPr/>
          <p:nvPr/>
        </p:nvSpPr>
        <p:spPr>
          <a:xfrm>
            <a:off x="7071325" y="5220816"/>
            <a:ext cx="288032" cy="584448"/>
          </a:xfrm>
          <a:prstGeom prst="downArrow">
            <a:avLst>
              <a:gd name="adj1" fmla="val 6851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8" name="Oval 7"/>
          <p:cNvSpPr/>
          <p:nvPr/>
        </p:nvSpPr>
        <p:spPr>
          <a:xfrm>
            <a:off x="3431704" y="3789040"/>
            <a:ext cx="295232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9" name="TextBox 8"/>
          <p:cNvSpPr txBox="1"/>
          <p:nvPr/>
        </p:nvSpPr>
        <p:spPr>
          <a:xfrm>
            <a:off x="6203694" y="1913899"/>
            <a:ext cx="4283914" cy="3416320"/>
          </a:xfrm>
          <a:prstGeom prst="rect">
            <a:avLst/>
          </a:prstGeom>
          <a:solidFill>
            <a:srgbClr val="FF0000"/>
          </a:solidFill>
          <a:ln>
            <a:solidFill>
              <a:srgbClr val="FF0000"/>
            </a:solidFill>
          </a:ln>
        </p:spPr>
        <p:txBody>
          <a:bodyPr wrap="square" rtlCol="0">
            <a:spAutoFit/>
          </a:bodyPr>
          <a:lstStyle/>
          <a:p>
            <a:pPr defTabSz="914400"/>
            <a:r>
              <a:rPr lang="en-GB" sz="2400" b="1" dirty="0" err="1">
                <a:solidFill>
                  <a:prstClr val="black"/>
                </a:solidFill>
                <a:latin typeface="Calibri"/>
              </a:rPr>
              <a:t>Prøver</a:t>
            </a:r>
            <a:r>
              <a:rPr lang="en-GB" sz="2400" b="1" dirty="0">
                <a:solidFill>
                  <a:prstClr val="black"/>
                </a:solidFill>
                <a:latin typeface="Calibri"/>
              </a:rPr>
              <a:t> </a:t>
            </a:r>
            <a:r>
              <a:rPr lang="en-GB" sz="2400" b="1" dirty="0" err="1">
                <a:solidFill>
                  <a:prstClr val="black"/>
                </a:solidFill>
                <a:latin typeface="Calibri"/>
              </a:rPr>
              <a:t>ved</a:t>
            </a:r>
            <a:r>
              <a:rPr lang="en-GB" sz="2400" b="1" dirty="0">
                <a:solidFill>
                  <a:prstClr val="black"/>
                </a:solidFill>
                <a:latin typeface="Calibri"/>
              </a:rPr>
              <a:t> </a:t>
            </a:r>
            <a:r>
              <a:rPr lang="en-GB" sz="2400" b="1" dirty="0" err="1">
                <a:solidFill>
                  <a:prstClr val="black"/>
                </a:solidFill>
                <a:latin typeface="Calibri"/>
              </a:rPr>
              <a:t>behov</a:t>
            </a:r>
            <a:r>
              <a:rPr lang="en-GB" sz="2400" b="1" dirty="0">
                <a:solidFill>
                  <a:prstClr val="black"/>
                </a:solidFill>
                <a:latin typeface="Calibri"/>
              </a:rPr>
              <a:t>: </a:t>
            </a:r>
          </a:p>
          <a:p>
            <a:pPr defTabSz="914400"/>
            <a:r>
              <a:rPr lang="en-GB" sz="2400" dirty="0">
                <a:solidFill>
                  <a:prstClr val="black"/>
                </a:solidFill>
                <a:latin typeface="Calibri"/>
              </a:rPr>
              <a:t>1) </a:t>
            </a:r>
            <a:r>
              <a:rPr lang="en-GB" sz="2400" b="1" dirty="0">
                <a:solidFill>
                  <a:prstClr val="black"/>
                </a:solidFill>
                <a:latin typeface="Calibri"/>
              </a:rPr>
              <a:t>HbA1c </a:t>
            </a:r>
            <a:r>
              <a:rPr lang="en-GB" sz="2400" b="1" dirty="0" err="1">
                <a:solidFill>
                  <a:prstClr val="black"/>
                </a:solidFill>
                <a:latin typeface="Calibri"/>
              </a:rPr>
              <a:t>tidlig</a:t>
            </a:r>
            <a:r>
              <a:rPr lang="en-GB" sz="2400" b="1" dirty="0">
                <a:solidFill>
                  <a:prstClr val="black"/>
                </a:solidFill>
                <a:latin typeface="Calibri"/>
              </a:rPr>
              <a:t> </a:t>
            </a:r>
            <a:r>
              <a:rPr lang="en-GB" sz="2400" dirty="0" err="1">
                <a:solidFill>
                  <a:prstClr val="black"/>
                </a:solidFill>
                <a:latin typeface="Calibri"/>
              </a:rPr>
              <a:t>hos</a:t>
            </a:r>
            <a:r>
              <a:rPr lang="en-GB" sz="2400" dirty="0">
                <a:solidFill>
                  <a:prstClr val="black"/>
                </a:solidFill>
                <a:latin typeface="Calibri"/>
              </a:rPr>
              <a:t> de </a:t>
            </a:r>
            <a:r>
              <a:rPr lang="en-GB" sz="2400" dirty="0" err="1">
                <a:solidFill>
                  <a:prstClr val="black"/>
                </a:solidFill>
                <a:latin typeface="Calibri"/>
              </a:rPr>
              <a:t>få</a:t>
            </a:r>
            <a:r>
              <a:rPr lang="en-GB" sz="2400" dirty="0">
                <a:solidFill>
                  <a:prstClr val="black"/>
                </a:solidFill>
                <a:latin typeface="Calibri"/>
              </a:rPr>
              <a:t> med </a:t>
            </a:r>
            <a:r>
              <a:rPr lang="en-GB" sz="2400" dirty="0" err="1">
                <a:solidFill>
                  <a:prstClr val="black"/>
                </a:solidFill>
                <a:latin typeface="Calibri"/>
              </a:rPr>
              <a:t>særlig</a:t>
            </a:r>
            <a:r>
              <a:rPr lang="en-GB" sz="2400" dirty="0">
                <a:solidFill>
                  <a:prstClr val="black"/>
                </a:solidFill>
                <a:latin typeface="Calibri"/>
              </a:rPr>
              <a:t> </a:t>
            </a:r>
            <a:r>
              <a:rPr lang="en-GB" sz="2400" dirty="0" err="1">
                <a:solidFill>
                  <a:prstClr val="black"/>
                </a:solidFill>
                <a:latin typeface="Calibri"/>
              </a:rPr>
              <a:t>høy</a:t>
            </a:r>
            <a:r>
              <a:rPr lang="en-GB" sz="2400" dirty="0">
                <a:solidFill>
                  <a:prstClr val="black"/>
                </a:solidFill>
                <a:latin typeface="Calibri"/>
              </a:rPr>
              <a:t> </a:t>
            </a:r>
            <a:r>
              <a:rPr lang="en-GB" sz="2400" dirty="0" err="1">
                <a:solidFill>
                  <a:prstClr val="black"/>
                </a:solidFill>
                <a:latin typeface="Calibri"/>
              </a:rPr>
              <a:t>risiko</a:t>
            </a:r>
            <a:r>
              <a:rPr lang="en-GB" sz="2400" dirty="0">
                <a:solidFill>
                  <a:prstClr val="black"/>
                </a:solidFill>
                <a:latin typeface="Calibri"/>
              </a:rPr>
              <a:t> </a:t>
            </a:r>
          </a:p>
          <a:p>
            <a:pPr defTabSz="914400"/>
            <a:r>
              <a:rPr lang="en-GB" sz="2400" dirty="0">
                <a:solidFill>
                  <a:prstClr val="black"/>
                </a:solidFill>
                <a:latin typeface="Calibri"/>
              </a:rPr>
              <a:t>2) </a:t>
            </a:r>
            <a:r>
              <a:rPr lang="en-GB" sz="2400" i="1" dirty="0" err="1">
                <a:solidFill>
                  <a:prstClr val="black"/>
                </a:solidFill>
                <a:latin typeface="Calibri"/>
              </a:rPr>
              <a:t>Planlegg</a:t>
            </a:r>
            <a:r>
              <a:rPr lang="en-GB" sz="2400" dirty="0">
                <a:solidFill>
                  <a:prstClr val="black"/>
                </a:solidFill>
                <a:latin typeface="Calibri"/>
              </a:rPr>
              <a:t> </a:t>
            </a:r>
            <a:r>
              <a:rPr lang="en-GB" sz="2400" b="1" dirty="0">
                <a:solidFill>
                  <a:prstClr val="black"/>
                </a:solidFill>
                <a:latin typeface="Calibri"/>
              </a:rPr>
              <a:t>OGTT</a:t>
            </a:r>
            <a:r>
              <a:rPr lang="en-GB" sz="2400" dirty="0">
                <a:solidFill>
                  <a:prstClr val="black"/>
                </a:solidFill>
                <a:latin typeface="Calibri"/>
              </a:rPr>
              <a:t> – </a:t>
            </a:r>
            <a:r>
              <a:rPr lang="en-GB" sz="2400" dirty="0" err="1">
                <a:solidFill>
                  <a:prstClr val="black"/>
                </a:solidFill>
                <a:latin typeface="Calibri"/>
              </a:rPr>
              <a:t>vurder</a:t>
            </a:r>
            <a:r>
              <a:rPr lang="en-GB" sz="2400" dirty="0">
                <a:solidFill>
                  <a:prstClr val="black"/>
                </a:solidFill>
                <a:latin typeface="Calibri"/>
              </a:rPr>
              <a:t> </a:t>
            </a:r>
            <a:r>
              <a:rPr lang="en-GB" sz="2400" dirty="0" err="1">
                <a:solidFill>
                  <a:prstClr val="black"/>
                </a:solidFill>
                <a:latin typeface="Calibri"/>
              </a:rPr>
              <a:t>dette</a:t>
            </a:r>
            <a:r>
              <a:rPr lang="en-GB" sz="2400" dirty="0">
                <a:solidFill>
                  <a:prstClr val="black"/>
                </a:solidFill>
                <a:latin typeface="Calibri"/>
              </a:rPr>
              <a:t> </a:t>
            </a:r>
            <a:r>
              <a:rPr lang="en-GB" sz="2400" dirty="0" err="1">
                <a:solidFill>
                  <a:prstClr val="black"/>
                </a:solidFill>
                <a:latin typeface="Calibri"/>
              </a:rPr>
              <a:t>ved</a:t>
            </a:r>
            <a:r>
              <a:rPr lang="en-GB" sz="2400" dirty="0">
                <a:solidFill>
                  <a:prstClr val="black"/>
                </a:solidFill>
                <a:latin typeface="Calibri"/>
              </a:rPr>
              <a:t> </a:t>
            </a:r>
            <a:r>
              <a:rPr lang="en-GB" sz="2400" dirty="0" err="1">
                <a:solidFill>
                  <a:prstClr val="black"/>
                </a:solidFill>
                <a:latin typeface="Calibri"/>
              </a:rPr>
              <a:t>første</a:t>
            </a:r>
            <a:r>
              <a:rPr lang="en-GB" sz="2400" dirty="0">
                <a:solidFill>
                  <a:prstClr val="black"/>
                </a:solidFill>
                <a:latin typeface="Calibri"/>
              </a:rPr>
              <a:t> </a:t>
            </a:r>
            <a:r>
              <a:rPr lang="en-GB" sz="2400" dirty="0" err="1">
                <a:solidFill>
                  <a:prstClr val="black"/>
                </a:solidFill>
                <a:latin typeface="Calibri"/>
              </a:rPr>
              <a:t>samtale</a:t>
            </a:r>
            <a:r>
              <a:rPr lang="en-GB" sz="2400" dirty="0">
                <a:solidFill>
                  <a:prstClr val="black"/>
                </a:solidFill>
                <a:latin typeface="Calibri"/>
              </a:rPr>
              <a:t>, informer </a:t>
            </a:r>
            <a:r>
              <a:rPr lang="en-GB" sz="2400" dirty="0" err="1">
                <a:solidFill>
                  <a:prstClr val="black"/>
                </a:solidFill>
                <a:latin typeface="Calibri"/>
              </a:rPr>
              <a:t>kvinnen</a:t>
            </a:r>
            <a:r>
              <a:rPr lang="en-GB" sz="2400" dirty="0">
                <a:solidFill>
                  <a:prstClr val="black"/>
                </a:solidFill>
                <a:latin typeface="Calibri"/>
              </a:rPr>
              <a:t>, </a:t>
            </a:r>
            <a:r>
              <a:rPr lang="en-GB" sz="2400" dirty="0" err="1">
                <a:solidFill>
                  <a:prstClr val="black"/>
                </a:solidFill>
                <a:latin typeface="Calibri"/>
              </a:rPr>
              <a:t>ved</a:t>
            </a:r>
            <a:r>
              <a:rPr lang="en-GB" sz="2400" dirty="0">
                <a:solidFill>
                  <a:prstClr val="black"/>
                </a:solidFill>
                <a:latin typeface="Calibri"/>
              </a:rPr>
              <a:t> </a:t>
            </a:r>
            <a:r>
              <a:rPr lang="en-GB" sz="2400" dirty="0" err="1">
                <a:solidFill>
                  <a:prstClr val="black"/>
                </a:solidFill>
                <a:latin typeface="Calibri"/>
              </a:rPr>
              <a:t>enighet</a:t>
            </a:r>
            <a:r>
              <a:rPr lang="en-GB" sz="2400" dirty="0">
                <a:solidFill>
                  <a:prstClr val="black"/>
                </a:solidFill>
                <a:latin typeface="Calibri"/>
              </a:rPr>
              <a:t>, </a:t>
            </a:r>
            <a:r>
              <a:rPr lang="en-GB" sz="2400" dirty="0" err="1">
                <a:solidFill>
                  <a:prstClr val="black"/>
                </a:solidFill>
                <a:latin typeface="Calibri"/>
              </a:rPr>
              <a:t>noter</a:t>
            </a:r>
            <a:r>
              <a:rPr lang="en-GB" sz="2400" dirty="0">
                <a:solidFill>
                  <a:prstClr val="black"/>
                </a:solidFill>
                <a:latin typeface="Calibri"/>
              </a:rPr>
              <a:t> </a:t>
            </a:r>
            <a:r>
              <a:rPr lang="en-GB" sz="2400" dirty="0" err="1">
                <a:solidFill>
                  <a:prstClr val="black"/>
                </a:solidFill>
                <a:latin typeface="Calibri"/>
              </a:rPr>
              <a:t>på</a:t>
            </a:r>
            <a:r>
              <a:rPr lang="en-GB" sz="2400" dirty="0">
                <a:solidFill>
                  <a:prstClr val="black"/>
                </a:solidFill>
                <a:latin typeface="Calibri"/>
              </a:rPr>
              <a:t> </a:t>
            </a:r>
            <a:r>
              <a:rPr lang="en-GB" sz="2400" dirty="0" err="1">
                <a:solidFill>
                  <a:prstClr val="black"/>
                </a:solidFill>
                <a:latin typeface="Calibri"/>
              </a:rPr>
              <a:t>helsekortet</a:t>
            </a:r>
            <a:r>
              <a:rPr lang="en-GB" sz="2400" dirty="0">
                <a:solidFill>
                  <a:prstClr val="black"/>
                </a:solidFill>
                <a:latin typeface="Calibri"/>
              </a:rPr>
              <a:t> – </a:t>
            </a:r>
            <a:r>
              <a:rPr lang="en-GB" sz="2400" dirty="0" err="1">
                <a:solidFill>
                  <a:prstClr val="black"/>
                </a:solidFill>
                <a:latin typeface="Calibri"/>
              </a:rPr>
              <a:t>evt</a:t>
            </a:r>
            <a:r>
              <a:rPr lang="en-GB" sz="2400" dirty="0">
                <a:solidFill>
                  <a:prstClr val="black"/>
                </a:solidFill>
                <a:latin typeface="Calibri"/>
              </a:rPr>
              <a:t> med ?</a:t>
            </a:r>
          </a:p>
          <a:p>
            <a:pPr defTabSz="914400"/>
            <a:r>
              <a:rPr lang="en-GB" sz="2400" i="1" dirty="0" err="1">
                <a:solidFill>
                  <a:prstClr val="black"/>
                </a:solidFill>
                <a:latin typeface="Calibri"/>
              </a:rPr>
              <a:t>Planlegg</a:t>
            </a:r>
            <a:r>
              <a:rPr lang="en-GB" sz="2400" dirty="0">
                <a:solidFill>
                  <a:prstClr val="black"/>
                </a:solidFill>
                <a:latin typeface="Calibri"/>
              </a:rPr>
              <a:t> </a:t>
            </a:r>
            <a:r>
              <a:rPr lang="en-GB" sz="2400" b="1" dirty="0" err="1">
                <a:solidFill>
                  <a:prstClr val="black"/>
                </a:solidFill>
                <a:latin typeface="Calibri"/>
              </a:rPr>
              <a:t>Ultralyd</a:t>
            </a:r>
            <a:r>
              <a:rPr lang="en-GB" sz="2400" b="1" dirty="0">
                <a:solidFill>
                  <a:prstClr val="black"/>
                </a:solidFill>
                <a:latin typeface="Calibri"/>
              </a:rPr>
              <a:t> uke 36 </a:t>
            </a:r>
            <a:r>
              <a:rPr lang="en-GB" sz="2400" b="1" dirty="0" err="1">
                <a:solidFill>
                  <a:prstClr val="black"/>
                </a:solidFill>
                <a:latin typeface="Calibri"/>
              </a:rPr>
              <a:t>hvis</a:t>
            </a:r>
            <a:r>
              <a:rPr lang="en-GB" sz="2400" b="1" dirty="0">
                <a:solidFill>
                  <a:prstClr val="black"/>
                </a:solidFill>
                <a:latin typeface="Calibri"/>
              </a:rPr>
              <a:t> SVD</a:t>
            </a:r>
          </a:p>
        </p:txBody>
      </p:sp>
      <p:sp>
        <p:nvSpPr>
          <p:cNvPr id="10" name="Title 3"/>
          <p:cNvSpPr txBox="1">
            <a:spLocks/>
          </p:cNvSpPr>
          <p:nvPr/>
        </p:nvSpPr>
        <p:spPr>
          <a:xfrm>
            <a:off x="1919536" y="307942"/>
            <a:ext cx="8280920" cy="1033679"/>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FF0000"/>
                </a:solidFill>
                <a:latin typeface="Calibri"/>
              </a:rPr>
              <a:t>1)</a:t>
            </a:r>
            <a:r>
              <a:rPr lang="en-GB" sz="2800" dirty="0">
                <a:solidFill>
                  <a:srgbClr val="FF0000"/>
                </a:solidFill>
                <a:latin typeface="Calibri"/>
              </a:rPr>
              <a:t> </a:t>
            </a:r>
            <a:r>
              <a:rPr lang="en-GB" sz="2800" dirty="0" err="1">
                <a:solidFill>
                  <a:prstClr val="black"/>
                </a:solidFill>
                <a:latin typeface="Calibri"/>
              </a:rPr>
              <a:t>Første</a:t>
            </a:r>
            <a:r>
              <a:rPr lang="en-GB" sz="2800" dirty="0">
                <a:solidFill>
                  <a:prstClr val="black"/>
                </a:solidFill>
                <a:latin typeface="Calibri"/>
              </a:rPr>
              <a:t> </a:t>
            </a:r>
            <a:r>
              <a:rPr lang="en-GB" sz="2800" dirty="0" err="1">
                <a:solidFill>
                  <a:prstClr val="black"/>
                </a:solidFill>
                <a:latin typeface="Calibri"/>
              </a:rPr>
              <a:t>kontroll</a:t>
            </a:r>
            <a:r>
              <a:rPr lang="en-GB" sz="2800" dirty="0">
                <a:solidFill>
                  <a:prstClr val="black"/>
                </a:solidFill>
                <a:latin typeface="Calibri"/>
              </a:rPr>
              <a:t> (</a:t>
            </a:r>
            <a:r>
              <a:rPr lang="en-GB" sz="2800" dirty="0" err="1">
                <a:solidFill>
                  <a:prstClr val="black"/>
                </a:solidFill>
                <a:latin typeface="Calibri"/>
              </a:rPr>
              <a:t>eller</a:t>
            </a:r>
            <a:r>
              <a:rPr lang="en-GB" sz="2800" dirty="0">
                <a:solidFill>
                  <a:prstClr val="black"/>
                </a:solidFill>
                <a:latin typeface="Calibri"/>
              </a:rPr>
              <a:t> </a:t>
            </a:r>
            <a:r>
              <a:rPr lang="en-GB" sz="2800" dirty="0" err="1">
                <a:solidFill>
                  <a:prstClr val="black"/>
                </a:solidFill>
                <a:latin typeface="Calibri"/>
              </a:rPr>
              <a:t>ved</a:t>
            </a:r>
            <a:r>
              <a:rPr lang="en-GB" sz="2800" dirty="0">
                <a:solidFill>
                  <a:prstClr val="black"/>
                </a:solidFill>
                <a:latin typeface="Calibri"/>
              </a:rPr>
              <a:t> </a:t>
            </a:r>
            <a:r>
              <a:rPr lang="en-GB" sz="2800" dirty="0" err="1">
                <a:solidFill>
                  <a:prstClr val="black"/>
                </a:solidFill>
                <a:latin typeface="Calibri"/>
              </a:rPr>
              <a:t>planlegging</a:t>
            </a:r>
            <a:r>
              <a:rPr lang="en-GB" sz="2800" dirty="0">
                <a:solidFill>
                  <a:prstClr val="black"/>
                </a:solidFill>
                <a:latin typeface="Calibri"/>
              </a:rPr>
              <a:t> </a:t>
            </a:r>
            <a:r>
              <a:rPr lang="en-GB" sz="2800" dirty="0" err="1">
                <a:solidFill>
                  <a:prstClr val="black"/>
                </a:solidFill>
                <a:latin typeface="Calibri"/>
              </a:rPr>
              <a:t>av</a:t>
            </a:r>
            <a:r>
              <a:rPr lang="en-GB" sz="2800" dirty="0">
                <a:solidFill>
                  <a:prstClr val="black"/>
                </a:solidFill>
                <a:latin typeface="Calibri"/>
              </a:rPr>
              <a:t> </a:t>
            </a:r>
            <a:r>
              <a:rPr lang="en-GB" sz="2800" dirty="0" err="1">
                <a:solidFill>
                  <a:prstClr val="black"/>
                </a:solidFill>
                <a:latin typeface="Calibri"/>
              </a:rPr>
              <a:t>svangerskap</a:t>
            </a:r>
            <a:r>
              <a:rPr lang="en-GB" sz="2800" dirty="0">
                <a:solidFill>
                  <a:prstClr val="black"/>
                </a:solidFill>
                <a:latin typeface="Calibri"/>
              </a:rPr>
              <a:t>):</a:t>
            </a:r>
            <a:br>
              <a:rPr lang="en-GB" sz="2800" dirty="0">
                <a:solidFill>
                  <a:prstClr val="black"/>
                </a:solidFill>
                <a:latin typeface="Calibri"/>
              </a:rPr>
            </a:br>
            <a:r>
              <a:rPr lang="en-GB" sz="2800" dirty="0" err="1">
                <a:solidFill>
                  <a:prstClr val="black"/>
                </a:solidFill>
                <a:latin typeface="Calibri"/>
              </a:rPr>
              <a:t>Svangerskap</a:t>
            </a:r>
            <a:r>
              <a:rPr lang="en-GB" sz="2800" dirty="0">
                <a:solidFill>
                  <a:prstClr val="black"/>
                </a:solidFill>
                <a:latin typeface="Calibri"/>
              </a:rPr>
              <a:t> med </a:t>
            </a:r>
            <a:r>
              <a:rPr lang="en-GB" sz="2800" dirty="0" err="1">
                <a:solidFill>
                  <a:prstClr val="black"/>
                </a:solidFill>
                <a:latin typeface="Calibri"/>
              </a:rPr>
              <a:t>økt</a:t>
            </a:r>
            <a:r>
              <a:rPr lang="en-GB" sz="2800" dirty="0">
                <a:solidFill>
                  <a:prstClr val="black"/>
                </a:solidFill>
                <a:latin typeface="Calibri"/>
              </a:rPr>
              <a:t> </a:t>
            </a:r>
            <a:r>
              <a:rPr lang="en-GB" sz="2800" dirty="0" err="1">
                <a:solidFill>
                  <a:prstClr val="black"/>
                </a:solidFill>
                <a:latin typeface="Calibri"/>
              </a:rPr>
              <a:t>risiko</a:t>
            </a:r>
            <a:r>
              <a:rPr lang="en-GB" sz="2800" dirty="0">
                <a:solidFill>
                  <a:prstClr val="black"/>
                </a:solidFill>
                <a:latin typeface="Calibri"/>
              </a:rPr>
              <a:t>?  </a:t>
            </a:r>
            <a:br>
              <a:rPr lang="en-GB" sz="2800" dirty="0">
                <a:solidFill>
                  <a:prstClr val="black"/>
                </a:solidFill>
                <a:latin typeface="Calibri"/>
              </a:rPr>
            </a:br>
            <a:r>
              <a:rPr lang="en-GB" sz="2000" dirty="0">
                <a:solidFill>
                  <a:prstClr val="black"/>
                </a:solidFill>
                <a:latin typeface="Calibri"/>
              </a:rPr>
              <a:t>Legg plan </a:t>
            </a:r>
            <a:r>
              <a:rPr lang="en-GB" sz="2000" dirty="0" err="1">
                <a:solidFill>
                  <a:prstClr val="black"/>
                </a:solidFill>
                <a:latin typeface="Calibri"/>
              </a:rPr>
              <a:t>ved</a:t>
            </a:r>
            <a:r>
              <a:rPr lang="en-GB" sz="2000" dirty="0">
                <a:solidFill>
                  <a:prstClr val="black"/>
                </a:solidFill>
                <a:latin typeface="Calibri"/>
              </a:rPr>
              <a:t> </a:t>
            </a:r>
            <a:r>
              <a:rPr lang="en-GB" sz="2000" dirty="0" err="1">
                <a:solidFill>
                  <a:prstClr val="black"/>
                </a:solidFill>
                <a:latin typeface="Calibri"/>
              </a:rPr>
              <a:t>første</a:t>
            </a:r>
            <a:r>
              <a:rPr lang="en-GB" sz="2000" dirty="0">
                <a:solidFill>
                  <a:prstClr val="black"/>
                </a:solidFill>
                <a:latin typeface="Calibri"/>
              </a:rPr>
              <a:t> </a:t>
            </a:r>
            <a:r>
              <a:rPr lang="en-GB" sz="2000" dirty="0" err="1">
                <a:solidFill>
                  <a:prstClr val="black"/>
                </a:solidFill>
                <a:latin typeface="Calibri"/>
              </a:rPr>
              <a:t>kontroll</a:t>
            </a:r>
            <a:r>
              <a:rPr lang="en-GB" sz="2000" dirty="0">
                <a:solidFill>
                  <a:prstClr val="black"/>
                </a:solidFill>
                <a:latin typeface="Calibri"/>
              </a:rPr>
              <a:t>, </a:t>
            </a:r>
            <a:r>
              <a:rPr lang="en-GB" sz="2000" dirty="0" err="1">
                <a:solidFill>
                  <a:prstClr val="black"/>
                </a:solidFill>
                <a:latin typeface="Calibri"/>
              </a:rPr>
              <a:t>også</a:t>
            </a:r>
            <a:r>
              <a:rPr lang="en-GB" sz="2000" dirty="0">
                <a:solidFill>
                  <a:prstClr val="black"/>
                </a:solidFill>
                <a:latin typeface="Calibri"/>
              </a:rPr>
              <a:t> for </a:t>
            </a:r>
            <a:r>
              <a:rPr lang="en-GB" sz="2000" dirty="0" err="1">
                <a:solidFill>
                  <a:prstClr val="black"/>
                </a:solidFill>
                <a:latin typeface="Calibri"/>
              </a:rPr>
              <a:t>hvem</a:t>
            </a:r>
            <a:r>
              <a:rPr lang="en-GB" sz="2000" dirty="0">
                <a:solidFill>
                  <a:prstClr val="black"/>
                </a:solidFill>
                <a:latin typeface="Calibri"/>
              </a:rPr>
              <a:t> </a:t>
            </a:r>
            <a:r>
              <a:rPr lang="en-GB" sz="2000" dirty="0" err="1">
                <a:solidFill>
                  <a:prstClr val="black"/>
                </a:solidFill>
                <a:latin typeface="Calibri"/>
              </a:rPr>
              <a:t>som</a:t>
            </a:r>
            <a:r>
              <a:rPr lang="en-GB" sz="2000" dirty="0">
                <a:solidFill>
                  <a:prstClr val="black"/>
                </a:solidFill>
                <a:latin typeface="Calibri"/>
              </a:rPr>
              <a:t> </a:t>
            </a:r>
            <a:r>
              <a:rPr lang="en-GB" sz="2000" dirty="0" err="1">
                <a:solidFill>
                  <a:prstClr val="black"/>
                </a:solidFill>
                <a:latin typeface="Calibri"/>
              </a:rPr>
              <a:t>bør</a:t>
            </a:r>
            <a:r>
              <a:rPr lang="en-GB" sz="2000" dirty="0">
                <a:solidFill>
                  <a:prstClr val="black"/>
                </a:solidFill>
                <a:latin typeface="Calibri"/>
              </a:rPr>
              <a:t> </a:t>
            </a:r>
            <a:r>
              <a:rPr lang="en-GB" sz="2000" dirty="0" err="1">
                <a:solidFill>
                  <a:prstClr val="black"/>
                </a:solidFill>
                <a:latin typeface="Calibri"/>
              </a:rPr>
              <a:t>tilbys</a:t>
            </a:r>
            <a:r>
              <a:rPr lang="en-GB" sz="2000" dirty="0">
                <a:solidFill>
                  <a:prstClr val="black"/>
                </a:solidFill>
                <a:latin typeface="Calibri"/>
              </a:rPr>
              <a:t> </a:t>
            </a:r>
            <a:r>
              <a:rPr lang="en-GB" sz="2000" dirty="0" err="1">
                <a:solidFill>
                  <a:prstClr val="black"/>
                </a:solidFill>
                <a:latin typeface="Calibri"/>
              </a:rPr>
              <a:t>glukosebelastning</a:t>
            </a:r>
            <a:endParaRPr lang="en-GB" sz="2000" dirty="0">
              <a:solidFill>
                <a:prstClr val="black"/>
              </a:solidFill>
              <a:latin typeface="Calibri"/>
            </a:endParaRPr>
          </a:p>
        </p:txBody>
      </p:sp>
      <p:sp>
        <p:nvSpPr>
          <p:cNvPr id="5" name="TekstSylinder 4">
            <a:extLst>
              <a:ext uri="{FF2B5EF4-FFF2-40B4-BE49-F238E27FC236}">
                <a16:creationId xmlns:a16="http://schemas.microsoft.com/office/drawing/2014/main" id="{48225849-D203-48D8-B6B8-FCE7326A82FF}"/>
              </a:ext>
            </a:extLst>
          </p:cNvPr>
          <p:cNvSpPr txBox="1"/>
          <p:nvPr/>
        </p:nvSpPr>
        <p:spPr>
          <a:xfrm>
            <a:off x="126362" y="0"/>
            <a:ext cx="1793174" cy="1569660"/>
          </a:xfrm>
          <a:prstGeom prst="rect">
            <a:avLst/>
          </a:prstGeom>
          <a:noFill/>
        </p:spPr>
        <p:txBody>
          <a:bodyPr wrap="square" rtlCol="0">
            <a:spAutoFit/>
          </a:bodyPr>
          <a:lstStyle/>
          <a:p>
            <a:r>
              <a:rPr lang="nb-NO" sz="3200" b="1" dirty="0">
                <a:solidFill>
                  <a:srgbClr val="FF0000"/>
                </a:solidFill>
              </a:rPr>
              <a:t>4 viktige sjekk-punkter</a:t>
            </a:r>
          </a:p>
        </p:txBody>
      </p:sp>
    </p:spTree>
    <p:extLst>
      <p:ext uri="{BB962C8B-B14F-4D97-AF65-F5344CB8AC3E}">
        <p14:creationId xmlns:p14="http://schemas.microsoft.com/office/powerpoint/2010/main" val="3551541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88528" y="116632"/>
            <a:ext cx="8346270" cy="6624736"/>
          </a:xfrm>
          <a:prstGeom prst="rect">
            <a:avLst/>
          </a:prstGeom>
        </p:spPr>
      </p:pic>
      <p:sp>
        <p:nvSpPr>
          <p:cNvPr id="6" name="Rectangle 5"/>
          <p:cNvSpPr/>
          <p:nvPr/>
        </p:nvSpPr>
        <p:spPr>
          <a:xfrm>
            <a:off x="2063552" y="1643914"/>
            <a:ext cx="404279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8" name="Rectangle 7"/>
          <p:cNvSpPr/>
          <p:nvPr/>
        </p:nvSpPr>
        <p:spPr>
          <a:xfrm>
            <a:off x="2063552" y="4509120"/>
            <a:ext cx="1296144"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9" name="Rectangle 8"/>
          <p:cNvSpPr/>
          <p:nvPr/>
        </p:nvSpPr>
        <p:spPr>
          <a:xfrm>
            <a:off x="6533429" y="1988840"/>
            <a:ext cx="3595019" cy="475252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10" name="Rectangle 9"/>
          <p:cNvSpPr/>
          <p:nvPr/>
        </p:nvSpPr>
        <p:spPr>
          <a:xfrm>
            <a:off x="3437087" y="4653136"/>
            <a:ext cx="3018953" cy="201622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11" name="Rectangle 10"/>
          <p:cNvSpPr/>
          <p:nvPr/>
        </p:nvSpPr>
        <p:spPr>
          <a:xfrm>
            <a:off x="6181368" y="1360074"/>
            <a:ext cx="4153430" cy="1143744"/>
          </a:xfrm>
          <a:prstGeom prst="rect">
            <a:avLst/>
          </a:prstGeom>
          <a:solidFill>
            <a:srgbClr val="FF0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dirty="0">
                <a:solidFill>
                  <a:prstClr val="black"/>
                </a:solidFill>
                <a:latin typeface="Calibri"/>
              </a:rPr>
              <a:t>Finn de med </a:t>
            </a:r>
            <a:r>
              <a:rPr lang="en-GB" sz="2000" dirty="0" err="1">
                <a:solidFill>
                  <a:prstClr val="black"/>
                </a:solidFill>
                <a:latin typeface="Calibri"/>
              </a:rPr>
              <a:t>uoppdaget</a:t>
            </a:r>
            <a:r>
              <a:rPr lang="en-GB" sz="2000" dirty="0">
                <a:solidFill>
                  <a:prstClr val="black"/>
                </a:solidFill>
                <a:latin typeface="Calibri"/>
              </a:rPr>
              <a:t> diabetes </a:t>
            </a:r>
            <a:r>
              <a:rPr lang="en-GB" sz="2000" dirty="0" err="1">
                <a:solidFill>
                  <a:prstClr val="black"/>
                </a:solidFill>
                <a:latin typeface="Calibri"/>
              </a:rPr>
              <a:t>eller</a:t>
            </a:r>
            <a:r>
              <a:rPr lang="en-GB" sz="2000" dirty="0">
                <a:solidFill>
                  <a:prstClr val="black"/>
                </a:solidFill>
                <a:latin typeface="Calibri"/>
              </a:rPr>
              <a:t> </a:t>
            </a:r>
            <a:r>
              <a:rPr lang="en-GB" sz="2000" dirty="0" err="1">
                <a:solidFill>
                  <a:prstClr val="black"/>
                </a:solidFill>
                <a:latin typeface="Calibri"/>
              </a:rPr>
              <a:t>hyperglykemi</a:t>
            </a:r>
            <a:r>
              <a:rPr lang="en-GB" sz="2000" dirty="0">
                <a:solidFill>
                  <a:prstClr val="black"/>
                </a:solidFill>
                <a:latin typeface="Calibri"/>
              </a:rPr>
              <a:t> </a:t>
            </a:r>
            <a:r>
              <a:rPr lang="en-GB" sz="2000" dirty="0" err="1">
                <a:solidFill>
                  <a:prstClr val="black"/>
                </a:solidFill>
                <a:latin typeface="Calibri"/>
              </a:rPr>
              <a:t>tidlig</a:t>
            </a:r>
            <a:endParaRPr lang="en-GB" sz="2000" dirty="0">
              <a:solidFill>
                <a:prstClr val="black"/>
              </a:solidFill>
              <a:latin typeface="Calibri"/>
            </a:endParaRPr>
          </a:p>
          <a:p>
            <a:pPr algn="ctr" defTabSz="914400"/>
            <a:r>
              <a:rPr lang="en-GB" sz="2000" dirty="0">
                <a:solidFill>
                  <a:prstClr val="black"/>
                </a:solidFill>
                <a:latin typeface="Calibri"/>
              </a:rPr>
              <a:t>De </a:t>
            </a:r>
            <a:r>
              <a:rPr lang="en-GB" sz="2000" dirty="0" err="1">
                <a:solidFill>
                  <a:prstClr val="black"/>
                </a:solidFill>
                <a:latin typeface="Calibri"/>
              </a:rPr>
              <a:t>bør</a:t>
            </a:r>
            <a:r>
              <a:rPr lang="en-GB" sz="2000" dirty="0">
                <a:solidFill>
                  <a:prstClr val="black"/>
                </a:solidFill>
                <a:latin typeface="Calibri"/>
              </a:rPr>
              <a:t> </a:t>
            </a:r>
            <a:r>
              <a:rPr lang="en-GB" sz="2000" dirty="0" err="1">
                <a:solidFill>
                  <a:prstClr val="black"/>
                </a:solidFill>
                <a:latin typeface="Calibri"/>
              </a:rPr>
              <a:t>til</a:t>
            </a:r>
            <a:r>
              <a:rPr lang="en-GB" sz="2000" dirty="0">
                <a:solidFill>
                  <a:prstClr val="black"/>
                </a:solidFill>
                <a:latin typeface="Calibri"/>
              </a:rPr>
              <a:t> </a:t>
            </a:r>
            <a:r>
              <a:rPr lang="en-GB" sz="2000" dirty="0" err="1">
                <a:solidFill>
                  <a:prstClr val="black"/>
                </a:solidFill>
                <a:latin typeface="Calibri"/>
              </a:rPr>
              <a:t>spesialisthelsetjenesten</a:t>
            </a:r>
            <a:endParaRPr lang="en-GB" sz="2000" dirty="0">
              <a:solidFill>
                <a:prstClr val="black"/>
              </a:solidFill>
              <a:latin typeface="Calibri"/>
            </a:endParaRPr>
          </a:p>
        </p:txBody>
      </p:sp>
    </p:spTree>
    <p:extLst>
      <p:ext uri="{BB962C8B-B14F-4D97-AF65-F5344CB8AC3E}">
        <p14:creationId xmlns:p14="http://schemas.microsoft.com/office/powerpoint/2010/main" val="687796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8528" y="101518"/>
            <a:ext cx="8346270" cy="6624736"/>
          </a:xfrm>
          <a:prstGeom prst="rect">
            <a:avLst/>
          </a:prstGeom>
        </p:spPr>
      </p:pic>
      <p:sp>
        <p:nvSpPr>
          <p:cNvPr id="6" name="Rectangle 5"/>
          <p:cNvSpPr/>
          <p:nvPr/>
        </p:nvSpPr>
        <p:spPr>
          <a:xfrm>
            <a:off x="2063552" y="1643914"/>
            <a:ext cx="404279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8" name="Rectangle 7"/>
          <p:cNvSpPr/>
          <p:nvPr/>
        </p:nvSpPr>
        <p:spPr>
          <a:xfrm>
            <a:off x="2063552" y="4509120"/>
            <a:ext cx="1296144"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10" name="Rectangle 9"/>
          <p:cNvSpPr/>
          <p:nvPr/>
        </p:nvSpPr>
        <p:spPr>
          <a:xfrm>
            <a:off x="3437087" y="4653136"/>
            <a:ext cx="2730922" cy="201622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7" name="Rectangle 6"/>
          <p:cNvSpPr/>
          <p:nvPr/>
        </p:nvSpPr>
        <p:spPr>
          <a:xfrm>
            <a:off x="6586818" y="4358254"/>
            <a:ext cx="1708276" cy="10149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13" name="Rectangle 12"/>
          <p:cNvSpPr/>
          <p:nvPr/>
        </p:nvSpPr>
        <p:spPr>
          <a:xfrm>
            <a:off x="8112224" y="6021288"/>
            <a:ext cx="2016224" cy="5359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2" name="Pil: venstre 1">
            <a:extLst>
              <a:ext uri="{FF2B5EF4-FFF2-40B4-BE49-F238E27FC236}">
                <a16:creationId xmlns:a16="http://schemas.microsoft.com/office/drawing/2014/main" id="{B6F5E10B-4D2B-40DC-BC70-82DD8047E06B}"/>
              </a:ext>
            </a:extLst>
          </p:cNvPr>
          <p:cNvSpPr/>
          <p:nvPr/>
        </p:nvSpPr>
        <p:spPr>
          <a:xfrm>
            <a:off x="5642164" y="5482300"/>
            <a:ext cx="735249" cy="17894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43209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8528" y="71290"/>
            <a:ext cx="8346270" cy="6624736"/>
          </a:xfrm>
          <a:prstGeom prst="rect">
            <a:avLst/>
          </a:prstGeom>
        </p:spPr>
      </p:pic>
      <p:sp>
        <p:nvSpPr>
          <p:cNvPr id="6" name="Rectangle 5"/>
          <p:cNvSpPr/>
          <p:nvPr/>
        </p:nvSpPr>
        <p:spPr>
          <a:xfrm>
            <a:off x="2063552" y="1628800"/>
            <a:ext cx="404279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8" name="Rectangle 7"/>
          <p:cNvSpPr/>
          <p:nvPr/>
        </p:nvSpPr>
        <p:spPr>
          <a:xfrm>
            <a:off x="2063552" y="4509120"/>
            <a:ext cx="1296144"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9" name="Rectangle 8"/>
          <p:cNvSpPr/>
          <p:nvPr/>
        </p:nvSpPr>
        <p:spPr>
          <a:xfrm>
            <a:off x="3436876" y="4725144"/>
            <a:ext cx="1795028" cy="18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11" name="Rectangle 10"/>
          <p:cNvSpPr/>
          <p:nvPr/>
        </p:nvSpPr>
        <p:spPr>
          <a:xfrm>
            <a:off x="8112224" y="5989416"/>
            <a:ext cx="2016224" cy="5359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Tree>
    <p:extLst>
      <p:ext uri="{BB962C8B-B14F-4D97-AF65-F5344CB8AC3E}">
        <p14:creationId xmlns:p14="http://schemas.microsoft.com/office/powerpoint/2010/main" val="399482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FFE9C87-60EC-4037-86B8-6060D2F059A6}"/>
              </a:ext>
            </a:extLst>
          </p:cNvPr>
          <p:cNvPicPr>
            <a:picLocks noChangeAspect="1"/>
          </p:cNvPicPr>
          <p:nvPr/>
        </p:nvPicPr>
        <p:blipFill>
          <a:blip r:embed="rId2"/>
          <a:stretch>
            <a:fillRect/>
          </a:stretch>
        </p:blipFill>
        <p:spPr>
          <a:xfrm>
            <a:off x="1782449" y="3"/>
            <a:ext cx="7820134" cy="3155405"/>
          </a:xfrm>
          <a:prstGeom prst="rect">
            <a:avLst/>
          </a:prstGeom>
        </p:spPr>
      </p:pic>
      <p:pic>
        <p:nvPicPr>
          <p:cNvPr id="5" name="Bilde 4">
            <a:extLst>
              <a:ext uri="{FF2B5EF4-FFF2-40B4-BE49-F238E27FC236}">
                <a16:creationId xmlns:a16="http://schemas.microsoft.com/office/drawing/2014/main" id="{4FE4301A-C03F-419E-8DB3-FF97D62D91F2}"/>
              </a:ext>
            </a:extLst>
          </p:cNvPr>
          <p:cNvPicPr>
            <a:picLocks noChangeAspect="1"/>
          </p:cNvPicPr>
          <p:nvPr/>
        </p:nvPicPr>
        <p:blipFill>
          <a:blip r:embed="rId3"/>
          <a:stretch>
            <a:fillRect/>
          </a:stretch>
        </p:blipFill>
        <p:spPr>
          <a:xfrm>
            <a:off x="1782448" y="3230332"/>
            <a:ext cx="8199752" cy="3308580"/>
          </a:xfrm>
          <a:prstGeom prst="rect">
            <a:avLst/>
          </a:prstGeom>
        </p:spPr>
      </p:pic>
      <p:sp>
        <p:nvSpPr>
          <p:cNvPr id="2" name="Plassholder for bunntekst 1">
            <a:extLst>
              <a:ext uri="{FF2B5EF4-FFF2-40B4-BE49-F238E27FC236}">
                <a16:creationId xmlns:a16="http://schemas.microsoft.com/office/drawing/2014/main" id="{C9347167-2230-40F2-AD60-8F9885CC2583}"/>
              </a:ext>
            </a:extLst>
          </p:cNvPr>
          <p:cNvSpPr>
            <a:spLocks noGrp="1"/>
          </p:cNvSpPr>
          <p:nvPr>
            <p:ph type="ftr" sz="quarter" idx="11"/>
          </p:nvPr>
        </p:nvSpPr>
        <p:spPr>
          <a:xfrm>
            <a:off x="4038600" y="6356350"/>
            <a:ext cx="4114800" cy="365125"/>
          </a:xfrm>
        </p:spPr>
        <p:txBody>
          <a:bodyPr>
            <a:normAutofit/>
          </a:bodyPr>
          <a:lstStyle/>
          <a:p>
            <a:pPr marL="0" marR="0" lvl="0" indent="0" algn="l" defTabSz="914263" rtl="0" eaLnBrk="1" fontAlgn="auto" latinLnBrk="0" hangingPunct="1">
              <a:lnSpc>
                <a:spcPct val="100000"/>
              </a:lnSpc>
              <a:spcBef>
                <a:spcPts val="0"/>
              </a:spcBef>
              <a:spcAft>
                <a:spcPts val="600"/>
              </a:spcAft>
              <a:buClrTx/>
              <a:buSzTx/>
              <a:buFontTx/>
              <a:buNone/>
              <a:tabLst/>
              <a:defRPr/>
            </a:pPr>
            <a:r>
              <a:rPr kumimoji="0" lang="nn-NO" sz="700" b="0" i="0" u="none" strike="noStrike" kern="1200" cap="none" spc="0" normalizeH="0" baseline="0" noProof="0">
                <a:ln>
                  <a:noFill/>
                </a:ln>
                <a:solidFill>
                  <a:srgbClr val="202020"/>
                </a:solidFill>
                <a:effectLst/>
                <a:uLnTx/>
                <a:uFillTx/>
                <a:latin typeface="Arial" panose="020B0604020202020204"/>
                <a:ea typeface="+mn-ea"/>
                <a:cs typeface="+mn-cs"/>
              </a:rPr>
              <a:t>Helsedirektoratet</a:t>
            </a:r>
          </a:p>
        </p:txBody>
      </p:sp>
      <p:sp>
        <p:nvSpPr>
          <p:cNvPr id="3" name="Plassholder for lysbildenummer 2">
            <a:extLst>
              <a:ext uri="{FF2B5EF4-FFF2-40B4-BE49-F238E27FC236}">
                <a16:creationId xmlns:a16="http://schemas.microsoft.com/office/drawing/2014/main" id="{84928F8C-F833-4861-A2D9-1FAFED140963}"/>
              </a:ext>
            </a:extLst>
          </p:cNvPr>
          <p:cNvSpPr>
            <a:spLocks noGrp="1"/>
          </p:cNvSpPr>
          <p:nvPr>
            <p:ph type="sldNum" sz="quarter" idx="12"/>
          </p:nvPr>
        </p:nvSpPr>
        <p:spPr>
          <a:xfrm>
            <a:off x="8610600" y="6356350"/>
            <a:ext cx="2743200" cy="365125"/>
          </a:xfrm>
        </p:spPr>
        <p:txBody>
          <a:bodyPr>
            <a:normAutofit/>
          </a:bodyPr>
          <a:lstStyle/>
          <a:p>
            <a:pPr marL="0" marR="0" lvl="0" indent="0" algn="r" defTabSz="914263" rtl="0" eaLnBrk="1" fontAlgn="auto" latinLnBrk="0" hangingPunct="1">
              <a:lnSpc>
                <a:spcPct val="100000"/>
              </a:lnSpc>
              <a:spcBef>
                <a:spcPts val="0"/>
              </a:spcBef>
              <a:spcAft>
                <a:spcPts val="600"/>
              </a:spcAft>
              <a:buClrTx/>
              <a:buSzTx/>
              <a:buFontTx/>
              <a:buNone/>
              <a:tabLst/>
              <a:defRPr/>
            </a:pPr>
            <a:fld id="{1670A82E-6091-4B79-BDC9-9FEC8E0D8D32}" type="slidenum">
              <a:rPr kumimoji="0" lang="nn-NO" sz="7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914263" rtl="0" eaLnBrk="1" fontAlgn="auto" latinLnBrk="0" hangingPunct="1">
                <a:lnSpc>
                  <a:spcPct val="100000"/>
                </a:lnSpc>
                <a:spcBef>
                  <a:spcPts val="0"/>
                </a:spcBef>
                <a:spcAft>
                  <a:spcPts val="600"/>
                </a:spcAft>
                <a:buClrTx/>
                <a:buSzTx/>
                <a:buFontTx/>
                <a:buNone/>
                <a:tabLst/>
                <a:defRPr/>
              </a:pPr>
              <a:t>4</a:t>
            </a:fld>
            <a:endParaRPr kumimoji="0" lang="nn-NO" sz="700" b="0" i="0" u="none" strike="noStrike" kern="1200" cap="none" spc="0" normalizeH="0" baseline="0" noProof="0">
              <a:ln>
                <a:noFill/>
              </a:ln>
              <a:solidFill>
                <a:srgbClr val="2020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913587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6F6CD8-74B2-4B57-A2EC-ED899AC31F19}"/>
              </a:ext>
            </a:extLst>
          </p:cNvPr>
          <p:cNvSpPr>
            <a:spLocks noGrp="1"/>
          </p:cNvSpPr>
          <p:nvPr>
            <p:ph type="title"/>
          </p:nvPr>
        </p:nvSpPr>
        <p:spPr/>
        <p:txBody>
          <a:bodyPr>
            <a:normAutofit fontScale="90000"/>
          </a:bodyPr>
          <a:lstStyle/>
          <a:p>
            <a:r>
              <a:rPr lang="nb-NO" dirty="0"/>
              <a:t>Diabetes, diabetes oppdaget i svangerskapet </a:t>
            </a:r>
            <a:br>
              <a:rPr lang="nb-NO" dirty="0"/>
            </a:br>
            <a:r>
              <a:rPr lang="nb-NO" dirty="0"/>
              <a:t>eller svangerskaps-diabetes – </a:t>
            </a:r>
            <a:r>
              <a:rPr lang="nb-NO" i="1" dirty="0"/>
              <a:t>definisjoner </a:t>
            </a:r>
            <a:br>
              <a:rPr lang="nb-NO" dirty="0"/>
            </a:br>
            <a:endParaRPr lang="nb-NO" dirty="0"/>
          </a:p>
        </p:txBody>
      </p:sp>
      <p:sp>
        <p:nvSpPr>
          <p:cNvPr id="3" name="Plassholder for tekst 2">
            <a:extLst>
              <a:ext uri="{FF2B5EF4-FFF2-40B4-BE49-F238E27FC236}">
                <a16:creationId xmlns:a16="http://schemas.microsoft.com/office/drawing/2014/main" id="{C4E2EFCD-334B-4C54-AE98-D5CE2C8E2537}"/>
              </a:ext>
            </a:extLst>
          </p:cNvPr>
          <p:cNvSpPr>
            <a:spLocks noGrp="1"/>
          </p:cNvSpPr>
          <p:nvPr>
            <p:ph type="body" sz="quarter" idx="14"/>
          </p:nvPr>
        </p:nvSpPr>
        <p:spPr>
          <a:xfrm>
            <a:off x="761257" y="3728851"/>
            <a:ext cx="2791067" cy="2811649"/>
          </a:xfrm>
        </p:spPr>
        <p:txBody>
          <a:bodyPr/>
          <a:lstStyle/>
          <a:p>
            <a:endParaRPr lang="nb-NO" dirty="0"/>
          </a:p>
        </p:txBody>
      </p:sp>
      <p:sp>
        <p:nvSpPr>
          <p:cNvPr id="4" name="Plassholder for innhold 3">
            <a:extLst>
              <a:ext uri="{FF2B5EF4-FFF2-40B4-BE49-F238E27FC236}">
                <a16:creationId xmlns:a16="http://schemas.microsoft.com/office/drawing/2014/main" id="{4B034D24-DED9-4F87-885B-4DCCC9A5013E}"/>
              </a:ext>
            </a:extLst>
          </p:cNvPr>
          <p:cNvSpPr>
            <a:spLocks noGrp="1"/>
          </p:cNvSpPr>
          <p:nvPr>
            <p:ph idx="1"/>
          </p:nvPr>
        </p:nvSpPr>
        <p:spPr/>
        <p:txBody>
          <a:bodyPr/>
          <a:lstStyle/>
          <a:p>
            <a:endParaRPr lang="nb-NO" dirty="0"/>
          </a:p>
        </p:txBody>
      </p:sp>
      <p:pic>
        <p:nvPicPr>
          <p:cNvPr id="5" name="Picture 3">
            <a:extLst>
              <a:ext uri="{FF2B5EF4-FFF2-40B4-BE49-F238E27FC236}">
                <a16:creationId xmlns:a16="http://schemas.microsoft.com/office/drawing/2014/main" id="{E01ED71B-B84A-4A7E-831F-F6940743CEAF}"/>
              </a:ext>
            </a:extLst>
          </p:cNvPr>
          <p:cNvPicPr>
            <a:picLocks noChangeAspect="1"/>
          </p:cNvPicPr>
          <p:nvPr/>
        </p:nvPicPr>
        <p:blipFill>
          <a:blip r:embed="rId2"/>
          <a:stretch>
            <a:fillRect/>
          </a:stretch>
        </p:blipFill>
        <p:spPr>
          <a:xfrm>
            <a:off x="3813774" y="1331247"/>
            <a:ext cx="8399526" cy="3803428"/>
          </a:xfrm>
          <a:prstGeom prst="rect">
            <a:avLst/>
          </a:prstGeom>
        </p:spPr>
      </p:pic>
    </p:spTree>
    <p:extLst>
      <p:ext uri="{BB962C8B-B14F-4D97-AF65-F5344CB8AC3E}">
        <p14:creationId xmlns:p14="http://schemas.microsoft.com/office/powerpoint/2010/main" val="3046995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06590"/>
            <a:ext cx="8784976" cy="1013284"/>
          </a:xfrm>
          <a:solidFill>
            <a:schemeClr val="accent1">
              <a:lumMod val="20000"/>
              <a:lumOff val="80000"/>
            </a:schemeClr>
          </a:solidFill>
        </p:spPr>
        <p:txBody>
          <a:bodyPr>
            <a:noAutofit/>
          </a:bodyPr>
          <a:lstStyle/>
          <a:p>
            <a:r>
              <a:rPr lang="en-GB" sz="3200" b="1" dirty="0">
                <a:solidFill>
                  <a:srgbClr val="FF0000"/>
                </a:solidFill>
              </a:rPr>
              <a:t>2)</a:t>
            </a:r>
            <a:r>
              <a:rPr lang="en-GB" sz="3200" b="1" dirty="0"/>
              <a:t> </a:t>
            </a:r>
            <a:r>
              <a:rPr lang="en-GB" sz="3200" dirty="0"/>
              <a:t>Uke 24-28 – </a:t>
            </a:r>
            <a:br>
              <a:rPr lang="en-GB" sz="3200" dirty="0"/>
            </a:br>
            <a:r>
              <a:rPr lang="en-GB" sz="3200" dirty="0" err="1"/>
              <a:t>sjekk</a:t>
            </a:r>
            <a:r>
              <a:rPr lang="en-GB" sz="3200" dirty="0"/>
              <a:t> </a:t>
            </a:r>
            <a:r>
              <a:rPr lang="en-GB" sz="3200" dirty="0" err="1"/>
              <a:t>kriteriene</a:t>
            </a:r>
            <a:r>
              <a:rPr lang="en-GB" sz="3200" dirty="0"/>
              <a:t> </a:t>
            </a:r>
            <a:r>
              <a:rPr lang="en-GB" sz="3200" dirty="0" err="1"/>
              <a:t>og</a:t>
            </a:r>
            <a:r>
              <a:rPr lang="en-GB" sz="3200" dirty="0"/>
              <a:t> at </a:t>
            </a:r>
            <a:r>
              <a:rPr lang="en-GB" sz="3200" dirty="0" err="1"/>
              <a:t>kvinnen</a:t>
            </a:r>
            <a:r>
              <a:rPr lang="en-GB" sz="3200" dirty="0"/>
              <a:t> har </a:t>
            </a:r>
            <a:r>
              <a:rPr lang="en-GB" sz="3200" dirty="0" err="1"/>
              <a:t>fastet</a:t>
            </a:r>
            <a:r>
              <a:rPr lang="en-GB" sz="3200" dirty="0"/>
              <a:t>  </a:t>
            </a:r>
          </a:p>
        </p:txBody>
      </p:sp>
      <p:pic>
        <p:nvPicPr>
          <p:cNvPr id="5" name="Picture 4"/>
          <p:cNvPicPr>
            <a:picLocks noChangeAspect="1"/>
          </p:cNvPicPr>
          <p:nvPr/>
        </p:nvPicPr>
        <p:blipFill>
          <a:blip r:embed="rId2"/>
          <a:stretch>
            <a:fillRect/>
          </a:stretch>
        </p:blipFill>
        <p:spPr>
          <a:xfrm>
            <a:off x="1969877" y="1052736"/>
            <a:ext cx="8091424" cy="5805264"/>
          </a:xfrm>
          <a:prstGeom prst="rect">
            <a:avLst/>
          </a:prstGeom>
        </p:spPr>
      </p:pic>
      <p:sp>
        <p:nvSpPr>
          <p:cNvPr id="6" name="Rectangle 5"/>
          <p:cNvSpPr/>
          <p:nvPr/>
        </p:nvSpPr>
        <p:spPr>
          <a:xfrm>
            <a:off x="1969877" y="1105046"/>
            <a:ext cx="404279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3" name="Content Placeholder 2"/>
          <p:cNvSpPr>
            <a:spLocks noGrp="1"/>
          </p:cNvSpPr>
          <p:nvPr>
            <p:ph idx="1"/>
          </p:nvPr>
        </p:nvSpPr>
        <p:spPr>
          <a:xfrm>
            <a:off x="6207026" y="1316378"/>
            <a:ext cx="4281462" cy="5424991"/>
          </a:xfrm>
          <a:solidFill>
            <a:schemeClr val="accent1">
              <a:lumMod val="20000"/>
              <a:lumOff val="80000"/>
            </a:schemeClr>
          </a:solidFill>
        </p:spPr>
        <p:txBody>
          <a:bodyPr>
            <a:normAutofit/>
          </a:bodyPr>
          <a:lstStyle/>
          <a:p>
            <a:pPr marL="514350" indent="-514350">
              <a:buFont typeface="+mj-lt"/>
              <a:buAutoNum type="arabicPeriod"/>
            </a:pPr>
            <a:r>
              <a:rPr lang="en-GB" sz="2000" dirty="0"/>
              <a:t>De med “</a:t>
            </a:r>
            <a:r>
              <a:rPr lang="en-GB" sz="2000" dirty="0" err="1"/>
              <a:t>diabetesverdier</a:t>
            </a:r>
            <a:r>
              <a:rPr lang="en-GB" sz="2000" dirty="0"/>
              <a:t>” </a:t>
            </a:r>
            <a:r>
              <a:rPr lang="en-GB" sz="2000" dirty="0" err="1"/>
              <a:t>skal</a:t>
            </a:r>
            <a:r>
              <a:rPr lang="en-GB" sz="2000" dirty="0"/>
              <a:t> </a:t>
            </a:r>
            <a:r>
              <a:rPr lang="en-GB" sz="2000" dirty="0" err="1"/>
              <a:t>henvises</a:t>
            </a:r>
            <a:endParaRPr lang="en-GB" sz="2000" dirty="0"/>
          </a:p>
          <a:p>
            <a:pPr marL="514350" indent="-514350">
              <a:buFont typeface="+mj-lt"/>
              <a:buAutoNum type="arabicPeriod"/>
            </a:pPr>
            <a:r>
              <a:rPr lang="en-GB" sz="2000" dirty="0" err="1"/>
              <a:t>Ved</a:t>
            </a:r>
            <a:r>
              <a:rPr lang="en-GB" sz="2000" dirty="0"/>
              <a:t> </a:t>
            </a:r>
            <a:r>
              <a:rPr lang="en-GB" sz="2000" i="1" dirty="0" err="1"/>
              <a:t>svangerskapsdiabetes</a:t>
            </a:r>
            <a:r>
              <a:rPr lang="en-GB" sz="2000" dirty="0"/>
              <a:t> – </a:t>
            </a:r>
            <a:r>
              <a:rPr lang="en-GB" sz="2000" dirty="0" err="1"/>
              <a:t>gi</a:t>
            </a:r>
            <a:r>
              <a:rPr lang="en-GB" sz="2000" dirty="0"/>
              <a:t> info om </a:t>
            </a:r>
            <a:r>
              <a:rPr lang="en-GB" sz="2000" dirty="0" err="1"/>
              <a:t>viktigste</a:t>
            </a:r>
            <a:r>
              <a:rPr lang="en-GB" sz="2000" dirty="0"/>
              <a:t> </a:t>
            </a:r>
            <a:r>
              <a:rPr lang="en-GB" sz="2000" dirty="0" err="1"/>
              <a:t>kosttiltak</a:t>
            </a:r>
            <a:r>
              <a:rPr lang="en-GB" sz="2000" dirty="0"/>
              <a:t> (</a:t>
            </a:r>
            <a:r>
              <a:rPr lang="en-GB" sz="2000" dirty="0" err="1"/>
              <a:t>og</a:t>
            </a:r>
            <a:r>
              <a:rPr lang="en-GB" sz="2000" dirty="0"/>
              <a:t> FA) = </a:t>
            </a:r>
            <a:r>
              <a:rPr lang="en-GB" sz="2000" dirty="0" err="1"/>
              <a:t>behandling</a:t>
            </a:r>
            <a:br>
              <a:rPr lang="en-GB" sz="2000" dirty="0"/>
            </a:br>
            <a:r>
              <a:rPr lang="en-GB" sz="2000" dirty="0"/>
              <a:t>- </a:t>
            </a:r>
            <a:r>
              <a:rPr lang="en-GB" sz="2000" dirty="0" err="1"/>
              <a:t>Avklare</a:t>
            </a:r>
            <a:r>
              <a:rPr lang="en-GB" sz="2000" dirty="0"/>
              <a:t>: </a:t>
            </a:r>
            <a:r>
              <a:rPr lang="en-GB" sz="2000" i="1" dirty="0" err="1"/>
              <a:t>hvem</a:t>
            </a:r>
            <a:r>
              <a:rPr lang="en-GB" sz="2000" dirty="0"/>
              <a:t> </a:t>
            </a:r>
            <a:r>
              <a:rPr lang="en-GB" sz="2000" i="1" dirty="0" err="1"/>
              <a:t>kan</a:t>
            </a:r>
            <a:r>
              <a:rPr lang="en-GB" sz="2000" i="1" dirty="0"/>
              <a:t> </a:t>
            </a:r>
            <a:r>
              <a:rPr lang="en-GB" sz="2000" i="1" dirty="0" err="1"/>
              <a:t>gi</a:t>
            </a:r>
            <a:r>
              <a:rPr lang="en-GB" sz="2000" i="1" dirty="0"/>
              <a:t> </a:t>
            </a:r>
            <a:r>
              <a:rPr lang="en-GB" sz="2000" i="1" dirty="0" err="1"/>
              <a:t>opplæring</a:t>
            </a:r>
            <a:r>
              <a:rPr lang="en-GB" sz="2000" i="1" dirty="0"/>
              <a:t> i </a:t>
            </a:r>
            <a:r>
              <a:rPr lang="en-GB" sz="2000" i="1" dirty="0" err="1"/>
              <a:t>egenmåling</a:t>
            </a:r>
            <a:r>
              <a:rPr lang="en-GB" sz="2000" i="1" dirty="0"/>
              <a:t>?</a:t>
            </a:r>
            <a:br>
              <a:rPr lang="en-GB" sz="2000" i="1" dirty="0"/>
            </a:br>
            <a:r>
              <a:rPr lang="en-GB" sz="2000" i="1" dirty="0"/>
              <a:t>- </a:t>
            </a:r>
            <a:r>
              <a:rPr lang="en-GB" sz="2000" dirty="0" err="1"/>
              <a:t>og</a:t>
            </a:r>
            <a:r>
              <a:rPr lang="en-GB" sz="2000" dirty="0"/>
              <a:t> </a:t>
            </a:r>
            <a:r>
              <a:rPr lang="en-GB" sz="2000" dirty="0" err="1"/>
              <a:t>avtal</a:t>
            </a:r>
            <a:r>
              <a:rPr lang="en-GB" sz="2000" dirty="0"/>
              <a:t> </a:t>
            </a:r>
            <a:r>
              <a:rPr lang="en-GB" sz="2000" dirty="0" err="1"/>
              <a:t>rask</a:t>
            </a:r>
            <a:r>
              <a:rPr lang="en-GB" sz="2000" dirty="0"/>
              <a:t> </a:t>
            </a:r>
            <a:r>
              <a:rPr lang="en-GB" sz="2000" dirty="0" err="1"/>
              <a:t>oppfølging</a:t>
            </a:r>
            <a:r>
              <a:rPr lang="en-GB" sz="2000" dirty="0"/>
              <a:t> </a:t>
            </a:r>
          </a:p>
          <a:p>
            <a:pPr marL="514350" indent="-514350">
              <a:buFont typeface="+mj-lt"/>
              <a:buAutoNum type="arabicPeriod"/>
            </a:pPr>
            <a:r>
              <a:rPr lang="en-GB" sz="2000" dirty="0"/>
              <a:t>De </a:t>
            </a:r>
            <a:r>
              <a:rPr lang="en-GB" sz="2000" dirty="0" err="1"/>
              <a:t>som</a:t>
            </a:r>
            <a:r>
              <a:rPr lang="en-GB" sz="2000" dirty="0"/>
              <a:t> har </a:t>
            </a:r>
            <a:r>
              <a:rPr lang="en-GB" sz="2000" dirty="0" err="1"/>
              <a:t>normale</a:t>
            </a:r>
            <a:r>
              <a:rPr lang="en-GB" sz="2000" dirty="0"/>
              <a:t> </a:t>
            </a:r>
            <a:r>
              <a:rPr lang="en-GB" sz="2000" dirty="0" err="1"/>
              <a:t>prøver</a:t>
            </a:r>
            <a:r>
              <a:rPr lang="en-GB" sz="2000" dirty="0"/>
              <a:t> </a:t>
            </a:r>
            <a:r>
              <a:rPr lang="en-GB" sz="2000" dirty="0" err="1"/>
              <a:t>skal</a:t>
            </a:r>
            <a:r>
              <a:rPr lang="en-GB" sz="2000" dirty="0"/>
              <a:t> </a:t>
            </a:r>
            <a:r>
              <a:rPr lang="en-GB" sz="2000" dirty="0" err="1"/>
              <a:t>få</a:t>
            </a:r>
            <a:r>
              <a:rPr lang="en-GB" sz="2000" dirty="0"/>
              <a:t> </a:t>
            </a:r>
            <a:r>
              <a:rPr lang="en-GB" sz="2000" dirty="0" err="1"/>
              <a:t>vite</a:t>
            </a:r>
            <a:r>
              <a:rPr lang="en-GB" sz="2000" dirty="0"/>
              <a:t> det </a:t>
            </a:r>
            <a:r>
              <a:rPr lang="en-GB" sz="2000" dirty="0" err="1"/>
              <a:t>og</a:t>
            </a:r>
            <a:r>
              <a:rPr lang="en-GB" sz="2000" dirty="0"/>
              <a:t> </a:t>
            </a:r>
            <a:r>
              <a:rPr lang="en-GB" sz="2000" dirty="0" err="1"/>
              <a:t>gjentatt</a:t>
            </a:r>
            <a:r>
              <a:rPr lang="en-GB" sz="2000" dirty="0"/>
              <a:t> OGTT, </a:t>
            </a:r>
            <a:r>
              <a:rPr lang="en-GB" sz="2000" dirty="0" err="1"/>
              <a:t>selv</a:t>
            </a:r>
            <a:r>
              <a:rPr lang="en-GB" sz="2000" dirty="0"/>
              <a:t> </a:t>
            </a:r>
            <a:r>
              <a:rPr lang="en-GB" sz="2000" dirty="0" err="1"/>
              <a:t>ved</a:t>
            </a:r>
            <a:r>
              <a:rPr lang="en-GB" sz="2000" dirty="0"/>
              <a:t> </a:t>
            </a:r>
            <a:r>
              <a:rPr lang="en-GB" sz="2000" dirty="0" err="1"/>
              <a:t>glukosuri</a:t>
            </a:r>
            <a:r>
              <a:rPr lang="en-GB" sz="2000" dirty="0"/>
              <a:t>, </a:t>
            </a:r>
            <a:r>
              <a:rPr lang="en-GB" sz="2000" dirty="0" err="1"/>
              <a:t>er</a:t>
            </a:r>
            <a:r>
              <a:rPr lang="en-GB" sz="2000" dirty="0"/>
              <a:t> </a:t>
            </a:r>
            <a:r>
              <a:rPr lang="en-GB" sz="2000" dirty="0" err="1"/>
              <a:t>unødvendig</a:t>
            </a:r>
            <a:endParaRPr lang="en-GB" sz="2000" dirty="0"/>
          </a:p>
        </p:txBody>
      </p:sp>
    </p:spTree>
    <p:extLst>
      <p:ext uri="{BB962C8B-B14F-4D97-AF65-F5344CB8AC3E}">
        <p14:creationId xmlns:p14="http://schemas.microsoft.com/office/powerpoint/2010/main" val="2477641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Behandlingsmål</a:t>
            </a:r>
            <a:r>
              <a:rPr lang="en-GB" dirty="0"/>
              <a:t> </a:t>
            </a:r>
            <a:r>
              <a:rPr lang="en-GB" dirty="0" err="1"/>
              <a:t>styrer</a:t>
            </a:r>
            <a:r>
              <a:rPr lang="en-GB" dirty="0"/>
              <a:t> </a:t>
            </a:r>
            <a:r>
              <a:rPr lang="en-GB" dirty="0" err="1"/>
              <a:t>oppfølging</a:t>
            </a:r>
            <a:r>
              <a:rPr lang="en-GB" dirty="0"/>
              <a:t> </a:t>
            </a:r>
          </a:p>
        </p:txBody>
      </p:sp>
      <p:pic>
        <p:nvPicPr>
          <p:cNvPr id="4" name="Picture 3"/>
          <p:cNvPicPr>
            <a:picLocks noChangeAspect="1"/>
          </p:cNvPicPr>
          <p:nvPr/>
        </p:nvPicPr>
        <p:blipFill>
          <a:blip r:embed="rId2"/>
          <a:stretch>
            <a:fillRect/>
          </a:stretch>
        </p:blipFill>
        <p:spPr>
          <a:xfrm>
            <a:off x="2135561" y="1600576"/>
            <a:ext cx="5731243" cy="1972441"/>
          </a:xfrm>
          <a:prstGeom prst="rect">
            <a:avLst/>
          </a:prstGeom>
        </p:spPr>
      </p:pic>
      <p:sp>
        <p:nvSpPr>
          <p:cNvPr id="8" name="Rectangle 7"/>
          <p:cNvSpPr/>
          <p:nvPr/>
        </p:nvSpPr>
        <p:spPr>
          <a:xfrm>
            <a:off x="2135561" y="3842429"/>
            <a:ext cx="6120679" cy="18021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135561" y="3770544"/>
            <a:ext cx="4572001" cy="175432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Hvis kvinnen ikke ønsker eller klarer å gjøre egenmålinger, kan hun som et alternativ på kort sikt tilbys ukentlige målinger av fastende glukose og glukose 2 timer etter måltid. Oppfølging kan skje hos fastlegen ut fra resultat.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Bilde 5">
            <a:extLst>
              <a:ext uri="{FF2B5EF4-FFF2-40B4-BE49-F238E27FC236}">
                <a16:creationId xmlns:a16="http://schemas.microsoft.com/office/drawing/2014/main" id="{D050E0AD-7402-4699-B56C-EFAFEED0803A}"/>
              </a:ext>
            </a:extLst>
          </p:cNvPr>
          <p:cNvPicPr>
            <a:picLocks noChangeAspect="1"/>
          </p:cNvPicPr>
          <p:nvPr/>
        </p:nvPicPr>
        <p:blipFill>
          <a:blip r:embed="rId3"/>
          <a:stretch>
            <a:fillRect/>
          </a:stretch>
        </p:blipFill>
        <p:spPr>
          <a:xfrm rot="14559825">
            <a:off x="8258928" y="2291780"/>
            <a:ext cx="1008982" cy="1766926"/>
          </a:xfrm>
          <a:prstGeom prst="rect">
            <a:avLst/>
          </a:prstGeom>
        </p:spPr>
      </p:pic>
    </p:spTree>
    <p:extLst>
      <p:ext uri="{BB962C8B-B14F-4D97-AF65-F5344CB8AC3E}">
        <p14:creationId xmlns:p14="http://schemas.microsoft.com/office/powerpoint/2010/main" val="730170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06590"/>
            <a:ext cx="8784976" cy="730122"/>
          </a:xfrm>
          <a:solidFill>
            <a:schemeClr val="accent1">
              <a:lumMod val="20000"/>
              <a:lumOff val="80000"/>
            </a:schemeClr>
          </a:solidFill>
        </p:spPr>
        <p:txBody>
          <a:bodyPr>
            <a:noAutofit/>
          </a:bodyPr>
          <a:lstStyle/>
          <a:p>
            <a:r>
              <a:rPr lang="en-GB" sz="3200" dirty="0" err="1"/>
              <a:t>Alternerende</a:t>
            </a:r>
            <a:r>
              <a:rPr lang="en-GB" sz="3200" dirty="0"/>
              <a:t> </a:t>
            </a:r>
            <a:r>
              <a:rPr lang="en-GB" sz="3200" dirty="0" err="1"/>
              <a:t>oppfølging</a:t>
            </a:r>
            <a:r>
              <a:rPr lang="en-GB" sz="3200" dirty="0"/>
              <a:t> </a:t>
            </a:r>
            <a:r>
              <a:rPr lang="en-GB" sz="3200" dirty="0" err="1"/>
              <a:t>mellom</a:t>
            </a:r>
            <a:r>
              <a:rPr lang="en-GB" sz="3200" dirty="0"/>
              <a:t> </a:t>
            </a:r>
            <a:r>
              <a:rPr lang="en-GB" sz="3200" dirty="0" err="1"/>
              <a:t>primær</a:t>
            </a:r>
            <a:r>
              <a:rPr lang="en-GB" sz="3200" dirty="0"/>
              <a:t>- </a:t>
            </a:r>
            <a:r>
              <a:rPr lang="en-GB" sz="3200" dirty="0" err="1"/>
              <a:t>og</a:t>
            </a:r>
            <a:r>
              <a:rPr lang="en-GB" sz="3200" dirty="0"/>
              <a:t> </a:t>
            </a:r>
            <a:r>
              <a:rPr lang="en-GB" sz="3200" dirty="0" err="1"/>
              <a:t>spesialisthelsetjenesten</a:t>
            </a:r>
            <a:r>
              <a:rPr lang="en-GB" sz="3200" dirty="0"/>
              <a:t> </a:t>
            </a:r>
          </a:p>
        </p:txBody>
      </p:sp>
      <p:pic>
        <p:nvPicPr>
          <p:cNvPr id="5" name="Picture 4"/>
          <p:cNvPicPr>
            <a:picLocks noChangeAspect="1"/>
          </p:cNvPicPr>
          <p:nvPr/>
        </p:nvPicPr>
        <p:blipFill>
          <a:blip r:embed="rId2"/>
          <a:stretch>
            <a:fillRect/>
          </a:stretch>
        </p:blipFill>
        <p:spPr>
          <a:xfrm>
            <a:off x="1969877" y="1052736"/>
            <a:ext cx="8091424" cy="5805264"/>
          </a:xfrm>
          <a:prstGeom prst="rect">
            <a:avLst/>
          </a:prstGeom>
        </p:spPr>
      </p:pic>
      <p:sp>
        <p:nvSpPr>
          <p:cNvPr id="6" name="Rectangle 5"/>
          <p:cNvSpPr/>
          <p:nvPr/>
        </p:nvSpPr>
        <p:spPr>
          <a:xfrm>
            <a:off x="1969877" y="1105046"/>
            <a:ext cx="404279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9" name="Rectangle 8"/>
          <p:cNvSpPr/>
          <p:nvPr/>
        </p:nvSpPr>
        <p:spPr>
          <a:xfrm>
            <a:off x="8184232" y="5157192"/>
            <a:ext cx="1656184" cy="8803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4" name="Pil: venstre 3">
            <a:extLst>
              <a:ext uri="{FF2B5EF4-FFF2-40B4-BE49-F238E27FC236}">
                <a16:creationId xmlns:a16="http://schemas.microsoft.com/office/drawing/2014/main" id="{4A26D78F-0F2F-47E6-AF9C-A15FA2E6379A}"/>
              </a:ext>
            </a:extLst>
          </p:cNvPr>
          <p:cNvSpPr/>
          <p:nvPr/>
        </p:nvSpPr>
        <p:spPr>
          <a:xfrm rot="17853402">
            <a:off x="4765371" y="5506676"/>
            <a:ext cx="2448636" cy="25095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14576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lang="en-GB" b="1" dirty="0">
                <a:solidFill>
                  <a:srgbClr val="FF0000"/>
                </a:solidFill>
              </a:rPr>
              <a:t>3) </a:t>
            </a:r>
            <a:r>
              <a:rPr lang="en-GB" sz="3100" dirty="0" err="1"/>
              <a:t>Henvis</a:t>
            </a:r>
            <a:r>
              <a:rPr lang="en-GB" sz="3100" dirty="0"/>
              <a:t> </a:t>
            </a:r>
            <a:r>
              <a:rPr lang="en-GB" sz="3100" dirty="0" err="1"/>
              <a:t>til</a:t>
            </a:r>
            <a:r>
              <a:rPr lang="en-GB" sz="3100" dirty="0"/>
              <a:t> </a:t>
            </a:r>
            <a:r>
              <a:rPr lang="en-GB" sz="3100" dirty="0" err="1"/>
              <a:t>ultralyd</a:t>
            </a:r>
            <a:r>
              <a:rPr lang="en-GB" sz="3100" dirty="0"/>
              <a:t> i uke 36 (</a:t>
            </a:r>
            <a:r>
              <a:rPr lang="en-GB" sz="3100" dirty="0" err="1"/>
              <a:t>alle</a:t>
            </a:r>
            <a:r>
              <a:rPr lang="en-GB" sz="3100" dirty="0"/>
              <a:t> med SVD) for </a:t>
            </a:r>
            <a:r>
              <a:rPr lang="en-GB" sz="3100" dirty="0" err="1"/>
              <a:t>planlegging</a:t>
            </a:r>
            <a:r>
              <a:rPr lang="en-GB" sz="3100" dirty="0"/>
              <a:t> </a:t>
            </a:r>
            <a:r>
              <a:rPr lang="en-GB" sz="3100" dirty="0" err="1"/>
              <a:t>av</a:t>
            </a:r>
            <a:r>
              <a:rPr lang="en-GB" sz="3100" dirty="0"/>
              <a:t> </a:t>
            </a:r>
            <a:r>
              <a:rPr lang="en-GB" sz="3100" dirty="0" err="1"/>
              <a:t>fødsel</a:t>
            </a:r>
            <a:endParaRPr lang="en-GB" sz="3100" dirty="0"/>
          </a:p>
        </p:txBody>
      </p:sp>
      <p:pic>
        <p:nvPicPr>
          <p:cNvPr id="4" name="Picture 3"/>
          <p:cNvPicPr>
            <a:picLocks noChangeAspect="1"/>
          </p:cNvPicPr>
          <p:nvPr/>
        </p:nvPicPr>
        <p:blipFill>
          <a:blip r:embed="rId2"/>
          <a:stretch>
            <a:fillRect/>
          </a:stretch>
        </p:blipFill>
        <p:spPr>
          <a:xfrm>
            <a:off x="2135561" y="1600576"/>
            <a:ext cx="5731243" cy="1972441"/>
          </a:xfrm>
          <a:prstGeom prst="rect">
            <a:avLst/>
          </a:prstGeom>
        </p:spPr>
      </p:pic>
      <p:pic>
        <p:nvPicPr>
          <p:cNvPr id="8" name="Picture 7"/>
          <p:cNvPicPr>
            <a:picLocks noChangeAspect="1"/>
          </p:cNvPicPr>
          <p:nvPr/>
        </p:nvPicPr>
        <p:blipFill>
          <a:blip r:embed="rId3"/>
          <a:stretch>
            <a:fillRect/>
          </a:stretch>
        </p:blipFill>
        <p:spPr>
          <a:xfrm>
            <a:off x="2954164" y="4530733"/>
            <a:ext cx="6283673" cy="1802110"/>
          </a:xfrm>
          <a:prstGeom prst="rect">
            <a:avLst/>
          </a:prstGeom>
        </p:spPr>
      </p:pic>
      <p:sp>
        <p:nvSpPr>
          <p:cNvPr id="9" name="Rectangle 8"/>
          <p:cNvSpPr/>
          <p:nvPr/>
        </p:nvSpPr>
        <p:spPr>
          <a:xfrm>
            <a:off x="3035660" y="4530735"/>
            <a:ext cx="6120679" cy="18021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pic>
        <p:nvPicPr>
          <p:cNvPr id="7" name="Bilde 6">
            <a:extLst>
              <a:ext uri="{FF2B5EF4-FFF2-40B4-BE49-F238E27FC236}">
                <a16:creationId xmlns:a16="http://schemas.microsoft.com/office/drawing/2014/main" id="{D9FDE449-D17F-46B3-B97D-3D0A5C31AA80}"/>
              </a:ext>
            </a:extLst>
          </p:cNvPr>
          <p:cNvPicPr>
            <a:picLocks noChangeAspect="1"/>
          </p:cNvPicPr>
          <p:nvPr/>
        </p:nvPicPr>
        <p:blipFill>
          <a:blip r:embed="rId4"/>
          <a:stretch>
            <a:fillRect/>
          </a:stretch>
        </p:blipFill>
        <p:spPr>
          <a:xfrm rot="17688555">
            <a:off x="5267066" y="3378309"/>
            <a:ext cx="840507" cy="1471892"/>
          </a:xfrm>
          <a:prstGeom prst="rect">
            <a:avLst/>
          </a:prstGeom>
        </p:spPr>
      </p:pic>
      <p:sp>
        <p:nvSpPr>
          <p:cNvPr id="13" name="Plassholder for innhold 12">
            <a:extLst>
              <a:ext uri="{FF2B5EF4-FFF2-40B4-BE49-F238E27FC236}">
                <a16:creationId xmlns:a16="http://schemas.microsoft.com/office/drawing/2014/main" id="{65D8A97E-2BD9-47C3-9D2D-220F14889615}"/>
              </a:ext>
            </a:extLst>
          </p:cNvPr>
          <p:cNvSpPr>
            <a:spLocks noGrp="1"/>
          </p:cNvSpPr>
          <p:nvPr>
            <p:ph idx="1"/>
          </p:nvPr>
        </p:nvSpPr>
        <p:spPr/>
        <p:txBody>
          <a:bodyPr/>
          <a:lstStyle/>
          <a:p>
            <a:pPr marL="0" indent="0">
              <a:buNone/>
            </a:pPr>
            <a:endParaRPr lang="nb-NO" dirty="0"/>
          </a:p>
        </p:txBody>
      </p:sp>
    </p:spTree>
    <p:extLst>
      <p:ext uri="{BB962C8B-B14F-4D97-AF65-F5344CB8AC3E}">
        <p14:creationId xmlns:p14="http://schemas.microsoft.com/office/powerpoint/2010/main" val="4194720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25760"/>
            <a:ext cx="8507288" cy="1143000"/>
          </a:xfrm>
          <a:solidFill>
            <a:schemeClr val="accent1">
              <a:lumMod val="20000"/>
              <a:lumOff val="80000"/>
            </a:schemeClr>
          </a:solidFill>
        </p:spPr>
        <p:txBody>
          <a:bodyPr>
            <a:noAutofit/>
          </a:bodyPr>
          <a:lstStyle/>
          <a:p>
            <a:r>
              <a:rPr lang="en-GB" sz="2800" b="1" dirty="0">
                <a:solidFill>
                  <a:srgbClr val="FF0000"/>
                </a:solidFill>
              </a:rPr>
              <a:t>4)</a:t>
            </a:r>
            <a:r>
              <a:rPr lang="en-GB" sz="2800" dirty="0"/>
              <a:t> </a:t>
            </a:r>
            <a:r>
              <a:rPr lang="en-GB" sz="2800" dirty="0" err="1"/>
              <a:t>Planlegg</a:t>
            </a:r>
            <a:r>
              <a:rPr lang="en-GB" sz="2800" dirty="0"/>
              <a:t> postpartum </a:t>
            </a:r>
            <a:r>
              <a:rPr lang="en-GB" sz="2800" dirty="0" err="1"/>
              <a:t>oppfølging</a:t>
            </a:r>
            <a:r>
              <a:rPr lang="en-GB" sz="2800" dirty="0"/>
              <a:t> </a:t>
            </a:r>
            <a:r>
              <a:rPr lang="en-GB" sz="2800" dirty="0" err="1"/>
              <a:t>av</a:t>
            </a:r>
            <a:r>
              <a:rPr lang="en-GB" sz="2800" dirty="0"/>
              <a:t> </a:t>
            </a:r>
            <a:r>
              <a:rPr lang="en-GB" sz="2800" dirty="0" err="1"/>
              <a:t>alle</a:t>
            </a:r>
            <a:r>
              <a:rPr lang="en-GB" sz="2800" dirty="0"/>
              <a:t> med </a:t>
            </a:r>
            <a:r>
              <a:rPr lang="en-GB" sz="2800" dirty="0" err="1"/>
              <a:t>svangerskapsdiabetes</a:t>
            </a:r>
            <a:r>
              <a:rPr lang="en-GB" sz="2800" dirty="0"/>
              <a:t>/</a:t>
            </a:r>
            <a:r>
              <a:rPr lang="en-GB" sz="2800" dirty="0" err="1"/>
              <a:t>nyoppdaget</a:t>
            </a:r>
            <a:r>
              <a:rPr lang="en-GB" sz="2800" dirty="0"/>
              <a:t> diabetes i </a:t>
            </a:r>
            <a:r>
              <a:rPr lang="en-GB" sz="2800" dirty="0" err="1"/>
              <a:t>svangerskap</a:t>
            </a:r>
            <a:endParaRPr lang="en-GB" sz="2800" dirty="0"/>
          </a:p>
        </p:txBody>
      </p:sp>
      <p:pic>
        <p:nvPicPr>
          <p:cNvPr id="4" name="Content Placeholder 3"/>
          <p:cNvPicPr>
            <a:picLocks noGrp="1" noChangeAspect="1"/>
          </p:cNvPicPr>
          <p:nvPr>
            <p:ph idx="1"/>
          </p:nvPr>
        </p:nvPicPr>
        <p:blipFill>
          <a:blip r:embed="rId2"/>
          <a:stretch>
            <a:fillRect/>
          </a:stretch>
        </p:blipFill>
        <p:spPr>
          <a:xfrm>
            <a:off x="2423593" y="1238144"/>
            <a:ext cx="6431617" cy="5287200"/>
          </a:xfrm>
          <a:prstGeom prst="rect">
            <a:avLst/>
          </a:prstGeom>
        </p:spPr>
      </p:pic>
      <p:sp>
        <p:nvSpPr>
          <p:cNvPr id="5" name="Rectangle 4"/>
          <p:cNvSpPr/>
          <p:nvPr/>
        </p:nvSpPr>
        <p:spPr>
          <a:xfrm>
            <a:off x="2495600" y="6165304"/>
            <a:ext cx="1840886"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latin typeface="Calibri"/>
            </a:endParaRPr>
          </a:p>
        </p:txBody>
      </p:sp>
      <p:sp>
        <p:nvSpPr>
          <p:cNvPr id="8" name="Pil: venstre 7">
            <a:extLst>
              <a:ext uri="{FF2B5EF4-FFF2-40B4-BE49-F238E27FC236}">
                <a16:creationId xmlns:a16="http://schemas.microsoft.com/office/drawing/2014/main" id="{C09016AD-F204-43C6-8BE2-BEDC30179C93}"/>
              </a:ext>
            </a:extLst>
          </p:cNvPr>
          <p:cNvSpPr/>
          <p:nvPr/>
        </p:nvSpPr>
        <p:spPr>
          <a:xfrm rot="15016513">
            <a:off x="3509239" y="5490964"/>
            <a:ext cx="978408" cy="3766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venstre 8">
            <a:extLst>
              <a:ext uri="{FF2B5EF4-FFF2-40B4-BE49-F238E27FC236}">
                <a16:creationId xmlns:a16="http://schemas.microsoft.com/office/drawing/2014/main" id="{23759949-58C1-42B3-A655-347D15B6995A}"/>
              </a:ext>
            </a:extLst>
          </p:cNvPr>
          <p:cNvSpPr/>
          <p:nvPr/>
        </p:nvSpPr>
        <p:spPr>
          <a:xfrm rot="19920303">
            <a:off x="4235371" y="5427448"/>
            <a:ext cx="3140121" cy="4846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9147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8FA0351D-011D-40FC-9D75-470CEFBD3BBA}"/>
              </a:ext>
            </a:extLst>
          </p:cNvPr>
          <p:cNvSpPr>
            <a:spLocks noGrp="1"/>
          </p:cNvSpPr>
          <p:nvPr>
            <p:ph type="ftr" sz="quarter" idx="1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n-NO" sz="700" b="0" i="0" u="none" strike="noStrike" kern="1200" cap="none" spc="0" normalizeH="0" baseline="0" noProof="0">
                <a:ln>
                  <a:noFill/>
                </a:ln>
                <a:solidFill>
                  <a:srgbClr val="202020"/>
                </a:solidFill>
                <a:effectLst/>
                <a:uLnTx/>
                <a:uFillTx/>
                <a:latin typeface="Arial" panose="020B0604020202020204"/>
                <a:ea typeface="+mn-ea"/>
                <a:cs typeface="+mn-cs"/>
              </a:rPr>
              <a:t>Helsedirektoratet</a:t>
            </a:r>
          </a:p>
        </p:txBody>
      </p:sp>
      <p:sp>
        <p:nvSpPr>
          <p:cNvPr id="3" name="Plassholder for lysbildenummer 2">
            <a:extLst>
              <a:ext uri="{FF2B5EF4-FFF2-40B4-BE49-F238E27FC236}">
                <a16:creationId xmlns:a16="http://schemas.microsoft.com/office/drawing/2014/main" id="{32D4A428-647C-403D-A6C1-86577702C923}"/>
              </a:ext>
            </a:extLst>
          </p:cNvPr>
          <p:cNvSpPr>
            <a:spLocks noGrp="1"/>
          </p:cNvSpPr>
          <p:nvPr>
            <p:ph type="sldNum" sz="quarter" idx="12"/>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7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46</a:t>
            </a:fld>
            <a:endParaRPr kumimoji="0" lang="nn-NO" sz="700" b="0" i="0" u="none" strike="noStrike" kern="1200" cap="none" spc="0" normalizeH="0" baseline="0" noProof="0">
              <a:ln>
                <a:noFill/>
              </a:ln>
              <a:solidFill>
                <a:srgbClr val="20202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3FEF0D4C-170A-4A37-9A1D-8D36DC782594}"/>
              </a:ext>
            </a:extLst>
          </p:cNvPr>
          <p:cNvPicPr>
            <a:picLocks noChangeAspect="1"/>
          </p:cNvPicPr>
          <p:nvPr/>
        </p:nvPicPr>
        <p:blipFill>
          <a:blip r:embed="rId2"/>
          <a:stretch>
            <a:fillRect/>
          </a:stretch>
        </p:blipFill>
        <p:spPr>
          <a:xfrm>
            <a:off x="1009650" y="1257300"/>
            <a:ext cx="10172700" cy="4343400"/>
          </a:xfrm>
          <a:prstGeom prst="rect">
            <a:avLst/>
          </a:prstGeom>
        </p:spPr>
      </p:pic>
      <p:sp>
        <p:nvSpPr>
          <p:cNvPr id="5" name="TekstSylinder 4">
            <a:extLst>
              <a:ext uri="{FF2B5EF4-FFF2-40B4-BE49-F238E27FC236}">
                <a16:creationId xmlns:a16="http://schemas.microsoft.com/office/drawing/2014/main" id="{9F11B8D8-F468-4DBF-952D-663048FC9DC2}"/>
              </a:ext>
            </a:extLst>
          </p:cNvPr>
          <p:cNvSpPr txBox="1"/>
          <p:nvPr/>
        </p:nvSpPr>
        <p:spPr>
          <a:xfrm>
            <a:off x="914400" y="341644"/>
            <a:ext cx="6521380" cy="984757"/>
          </a:xfrm>
          <a:prstGeom prst="rect">
            <a:avLst/>
          </a:prstGeom>
          <a:noFill/>
        </p:spPr>
        <p:txBody>
          <a:bodyPr wrap="square" rtlCol="0">
            <a:spAutoFit/>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Arial" panose="020B0604020202020204"/>
                <a:ea typeface="+mn-ea"/>
                <a:cs typeface="+mn-cs"/>
              </a:rPr>
              <a:t>Egen temaside på Helsedirektoratets nettside: </a:t>
            </a:r>
            <a:r>
              <a:rPr kumimoji="0" lang="nb-NO" sz="20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https://www.helsedirektoratet.no/tema/diabetes</a:t>
            </a:r>
            <a:endParaRPr kumimoji="0" lang="nb-NO"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15369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3BE5E2D0-6488-4B75-A3C0-130751B78325}"/>
              </a:ext>
            </a:extLst>
          </p:cNvPr>
          <p:cNvSpPr>
            <a:spLocks noGrp="1"/>
          </p:cNvSpPr>
          <p:nvPr>
            <p:ph type="ftr" sz="quarter" idx="1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n-NO" sz="700" b="0" i="0" u="none" strike="noStrike" kern="1200" cap="none" spc="0" normalizeH="0" baseline="0" noProof="0">
                <a:ln>
                  <a:noFill/>
                </a:ln>
                <a:solidFill>
                  <a:srgbClr val="202020"/>
                </a:solidFill>
                <a:effectLst/>
                <a:uLnTx/>
                <a:uFillTx/>
                <a:latin typeface="Arial" panose="020B0604020202020204"/>
                <a:ea typeface="+mn-ea"/>
                <a:cs typeface="+mn-cs"/>
              </a:rPr>
              <a:t>Helsedirektoratet</a:t>
            </a:r>
          </a:p>
        </p:txBody>
      </p:sp>
      <p:sp>
        <p:nvSpPr>
          <p:cNvPr id="3" name="Plassholder for lysbildenummer 2">
            <a:extLst>
              <a:ext uri="{FF2B5EF4-FFF2-40B4-BE49-F238E27FC236}">
                <a16:creationId xmlns:a16="http://schemas.microsoft.com/office/drawing/2014/main" id="{B806AC55-C98B-4244-8FEB-550822FB0594}"/>
              </a:ext>
            </a:extLst>
          </p:cNvPr>
          <p:cNvSpPr>
            <a:spLocks noGrp="1"/>
          </p:cNvSpPr>
          <p:nvPr>
            <p:ph type="sldNum" sz="quarter" idx="12"/>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7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47</a:t>
            </a:fld>
            <a:endParaRPr kumimoji="0" lang="nn-NO" sz="700" b="0" i="0" u="none" strike="noStrike" kern="1200" cap="none" spc="0" normalizeH="0" baseline="0" noProof="0">
              <a:ln>
                <a:noFill/>
              </a:ln>
              <a:solidFill>
                <a:srgbClr val="20202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B21638FC-125D-4264-896C-C408D61E152F}"/>
              </a:ext>
            </a:extLst>
          </p:cNvPr>
          <p:cNvPicPr>
            <a:picLocks noChangeAspect="1"/>
          </p:cNvPicPr>
          <p:nvPr/>
        </p:nvPicPr>
        <p:blipFill>
          <a:blip r:embed="rId2"/>
          <a:stretch>
            <a:fillRect/>
          </a:stretch>
        </p:blipFill>
        <p:spPr>
          <a:xfrm>
            <a:off x="609600" y="371475"/>
            <a:ext cx="10972800" cy="6115050"/>
          </a:xfrm>
          <a:prstGeom prst="rect">
            <a:avLst/>
          </a:prstGeom>
        </p:spPr>
      </p:pic>
      <p:sp>
        <p:nvSpPr>
          <p:cNvPr id="5" name="Ellipse 4">
            <a:extLst>
              <a:ext uri="{FF2B5EF4-FFF2-40B4-BE49-F238E27FC236}">
                <a16:creationId xmlns:a16="http://schemas.microsoft.com/office/drawing/2014/main" id="{2C5B236E-A419-467B-90C5-C93EA9775202}"/>
              </a:ext>
            </a:extLst>
          </p:cNvPr>
          <p:cNvSpPr/>
          <p:nvPr/>
        </p:nvSpPr>
        <p:spPr>
          <a:xfrm>
            <a:off x="855023" y="5035138"/>
            <a:ext cx="5498276" cy="783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7BBA8D0B-A547-4766-964B-BE033CFD4ABC}"/>
              </a:ext>
            </a:extLst>
          </p:cNvPr>
          <p:cNvSpPr/>
          <p:nvPr/>
        </p:nvSpPr>
        <p:spPr>
          <a:xfrm>
            <a:off x="6353299" y="5142835"/>
            <a:ext cx="5077447" cy="6523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32302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32943F-AD84-426F-9686-B089E06FD70D}"/>
              </a:ext>
            </a:extLst>
          </p:cNvPr>
          <p:cNvSpPr>
            <a:spLocks noGrp="1"/>
          </p:cNvSpPr>
          <p:nvPr>
            <p:ph type="title"/>
          </p:nvPr>
        </p:nvSpPr>
        <p:spPr/>
        <p:txBody>
          <a:bodyPr/>
          <a:lstStyle/>
          <a:p>
            <a:r>
              <a:rPr lang="nb-NO" dirty="0"/>
              <a:t>Bruker-brosjyre</a:t>
            </a:r>
          </a:p>
        </p:txBody>
      </p:sp>
      <p:sp>
        <p:nvSpPr>
          <p:cNvPr id="3" name="Plassholder for tekst 2">
            <a:extLst>
              <a:ext uri="{FF2B5EF4-FFF2-40B4-BE49-F238E27FC236}">
                <a16:creationId xmlns:a16="http://schemas.microsoft.com/office/drawing/2014/main" id="{CCFC6032-6401-4278-B255-42C37A1533CA}"/>
              </a:ext>
            </a:extLst>
          </p:cNvPr>
          <p:cNvSpPr>
            <a:spLocks noGrp="1"/>
          </p:cNvSpPr>
          <p:nvPr>
            <p:ph type="body" sz="quarter" idx="14"/>
          </p:nvPr>
        </p:nvSpPr>
        <p:spPr/>
        <p:txBody>
          <a:bodyPr/>
          <a:lstStyle/>
          <a:p>
            <a:r>
              <a:rPr lang="nb-NO" dirty="0"/>
              <a:t>Samarbeidsprosjekt mellom Helsedirektoratet og Diabetesforbundet  </a:t>
            </a:r>
          </a:p>
        </p:txBody>
      </p:sp>
      <p:pic>
        <p:nvPicPr>
          <p:cNvPr id="6" name="Plassholder for innhold 5">
            <a:extLst>
              <a:ext uri="{FF2B5EF4-FFF2-40B4-BE49-F238E27FC236}">
                <a16:creationId xmlns:a16="http://schemas.microsoft.com/office/drawing/2014/main" id="{9067E716-101A-4FCF-8466-D9D4C20848E1}"/>
              </a:ext>
            </a:extLst>
          </p:cNvPr>
          <p:cNvPicPr>
            <a:picLocks noGrp="1" noChangeAspect="1"/>
          </p:cNvPicPr>
          <p:nvPr>
            <p:ph idx="1"/>
          </p:nvPr>
        </p:nvPicPr>
        <p:blipFill>
          <a:blip r:embed="rId2"/>
          <a:stretch>
            <a:fillRect/>
          </a:stretch>
        </p:blipFill>
        <p:spPr>
          <a:xfrm>
            <a:off x="6096000" y="246515"/>
            <a:ext cx="3467100" cy="5547360"/>
          </a:xfrm>
          <a:prstGeom prst="rect">
            <a:avLst/>
          </a:prstGeom>
        </p:spPr>
      </p:pic>
      <p:sp>
        <p:nvSpPr>
          <p:cNvPr id="7" name="TekstSylinder 6">
            <a:extLst>
              <a:ext uri="{FF2B5EF4-FFF2-40B4-BE49-F238E27FC236}">
                <a16:creationId xmlns:a16="http://schemas.microsoft.com/office/drawing/2014/main" id="{0CAC22DA-5196-43E2-9367-328D3D0CB367}"/>
              </a:ext>
            </a:extLst>
          </p:cNvPr>
          <p:cNvSpPr txBox="1"/>
          <p:nvPr/>
        </p:nvSpPr>
        <p:spPr>
          <a:xfrm>
            <a:off x="4463144" y="5793875"/>
            <a:ext cx="6967600" cy="1199816"/>
          </a:xfrm>
          <a:prstGeom prst="rect">
            <a:avLst/>
          </a:prstGeom>
          <a:noFill/>
        </p:spPr>
        <p:txBody>
          <a:bodyPr wrap="square" rtlCol="0">
            <a:spAutoFit/>
          </a:bodyPr>
          <a:lstStyle/>
          <a:p>
            <a:r>
              <a:rPr lang="nb-NO" dirty="0"/>
              <a:t>Kan bestilles fra Diabetesforbundets nettbutikk:</a:t>
            </a:r>
          </a:p>
          <a:p>
            <a:r>
              <a:rPr lang="nb-NO" dirty="0">
                <a:hlinkClick r:id="rId3"/>
              </a:rPr>
              <a:t>https://www.diabetes.no/nettbutikk/helsepersonell/svangerskapsdiabetes-brosjyre/</a:t>
            </a:r>
            <a:endParaRPr lang="nb-NO" dirty="0"/>
          </a:p>
          <a:p>
            <a:endParaRPr lang="nb-NO" dirty="0"/>
          </a:p>
        </p:txBody>
      </p:sp>
    </p:spTree>
    <p:extLst>
      <p:ext uri="{BB962C8B-B14F-4D97-AF65-F5344CB8AC3E}">
        <p14:creationId xmlns:p14="http://schemas.microsoft.com/office/powerpoint/2010/main" val="3857830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DCFCB49-302C-4324-ADC4-8A9DC39B737E}"/>
              </a:ext>
            </a:extLst>
          </p:cNvPr>
          <p:cNvPicPr>
            <a:picLocks noChangeAspect="1"/>
          </p:cNvPicPr>
          <p:nvPr/>
        </p:nvPicPr>
        <p:blipFill>
          <a:blip r:embed="rId2"/>
          <a:stretch>
            <a:fillRect/>
          </a:stretch>
        </p:blipFill>
        <p:spPr>
          <a:xfrm>
            <a:off x="2770907" y="374281"/>
            <a:ext cx="6650186" cy="1575750"/>
          </a:xfrm>
          <a:prstGeom prst="rect">
            <a:avLst/>
          </a:prstGeom>
        </p:spPr>
      </p:pic>
      <p:sp>
        <p:nvSpPr>
          <p:cNvPr id="6" name="TekstSylinder 5">
            <a:extLst>
              <a:ext uri="{FF2B5EF4-FFF2-40B4-BE49-F238E27FC236}">
                <a16:creationId xmlns:a16="http://schemas.microsoft.com/office/drawing/2014/main" id="{341EC296-2727-4BC9-886E-E474D733CEFA}"/>
              </a:ext>
            </a:extLst>
          </p:cNvPr>
          <p:cNvSpPr txBox="1"/>
          <p:nvPr/>
        </p:nvSpPr>
        <p:spPr>
          <a:xfrm>
            <a:off x="3835730" y="4940135"/>
            <a:ext cx="4773880" cy="1200329"/>
          </a:xfrm>
          <a:prstGeom prst="rect">
            <a:avLst/>
          </a:prstGeom>
          <a:noFill/>
        </p:spPr>
        <p:txBody>
          <a:bodyPr wrap="square" rtlCol="0">
            <a:spAutoFit/>
          </a:bodyPr>
          <a:lstStyle/>
          <a:p>
            <a:r>
              <a:rPr lang="nb-NO" sz="2400" dirty="0">
                <a:solidFill>
                  <a:schemeClr val="bg1"/>
                </a:solidFill>
              </a:rPr>
              <a:t>Takk for oppmerksomheten!</a:t>
            </a:r>
          </a:p>
          <a:p>
            <a:endParaRPr lang="nb-NO" sz="2400" dirty="0">
              <a:solidFill>
                <a:schemeClr val="bg1"/>
              </a:solidFill>
            </a:endParaRPr>
          </a:p>
          <a:p>
            <a:r>
              <a:rPr lang="nb-NO" sz="2400" dirty="0">
                <a:solidFill>
                  <a:schemeClr val="bg1"/>
                </a:solidFill>
              </a:rPr>
              <a:t>ingvild.felling.meyer@helsedir.no</a:t>
            </a:r>
          </a:p>
        </p:txBody>
      </p:sp>
    </p:spTree>
    <p:extLst>
      <p:ext uri="{BB962C8B-B14F-4D97-AF65-F5344CB8AC3E}">
        <p14:creationId xmlns:p14="http://schemas.microsoft.com/office/powerpoint/2010/main" val="231814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8465C5BB-34FB-472F-AE4B-C6487E9C9A8F}"/>
              </a:ext>
            </a:extLst>
          </p:cNvPr>
          <p:cNvSpPr>
            <a:spLocks noGrp="1"/>
          </p:cNvSpPr>
          <p:nvPr>
            <p:ph type="ftr" sz="quarter" idx="11"/>
          </p:nvPr>
        </p:nvSpPr>
        <p:spPr/>
        <p:txBody>
          <a:bodyPr/>
          <a:lstStyle/>
          <a:p>
            <a:r>
              <a:rPr lang="nn-NO"/>
              <a:t>Helsedirektoratet</a:t>
            </a:r>
          </a:p>
        </p:txBody>
      </p:sp>
      <p:sp>
        <p:nvSpPr>
          <p:cNvPr id="3" name="Plassholder for lysbildenummer 2">
            <a:extLst>
              <a:ext uri="{FF2B5EF4-FFF2-40B4-BE49-F238E27FC236}">
                <a16:creationId xmlns:a16="http://schemas.microsoft.com/office/drawing/2014/main" id="{CC140DFC-3962-4BEF-982B-AB547E84BB22}"/>
              </a:ext>
            </a:extLst>
          </p:cNvPr>
          <p:cNvSpPr>
            <a:spLocks noGrp="1"/>
          </p:cNvSpPr>
          <p:nvPr>
            <p:ph type="sldNum" sz="quarter" idx="12"/>
          </p:nvPr>
        </p:nvSpPr>
        <p:spPr/>
        <p:txBody>
          <a:bodyPr/>
          <a:lstStyle/>
          <a:p>
            <a:fld id="{1670A82E-6091-4B79-BDC9-9FEC8E0D8D32}" type="slidenum">
              <a:rPr lang="nn-NO" smtClean="0"/>
              <a:t>5</a:t>
            </a:fld>
            <a:endParaRPr lang="nn-NO"/>
          </a:p>
        </p:txBody>
      </p:sp>
      <p:pic>
        <p:nvPicPr>
          <p:cNvPr id="4" name="Bilde 3">
            <a:extLst>
              <a:ext uri="{FF2B5EF4-FFF2-40B4-BE49-F238E27FC236}">
                <a16:creationId xmlns:a16="http://schemas.microsoft.com/office/drawing/2014/main" id="{AAD0081C-1F7F-4593-B795-3ADEBDD3A26D}"/>
              </a:ext>
            </a:extLst>
          </p:cNvPr>
          <p:cNvPicPr>
            <a:picLocks noChangeAspect="1"/>
          </p:cNvPicPr>
          <p:nvPr/>
        </p:nvPicPr>
        <p:blipFill>
          <a:blip r:embed="rId2"/>
          <a:stretch>
            <a:fillRect/>
          </a:stretch>
        </p:blipFill>
        <p:spPr>
          <a:xfrm>
            <a:off x="761254" y="24999"/>
            <a:ext cx="10752722" cy="6808001"/>
          </a:xfrm>
          <a:prstGeom prst="rect">
            <a:avLst/>
          </a:prstGeom>
        </p:spPr>
      </p:pic>
      <p:sp>
        <p:nvSpPr>
          <p:cNvPr id="5" name="TekstSylinder 4">
            <a:extLst>
              <a:ext uri="{FF2B5EF4-FFF2-40B4-BE49-F238E27FC236}">
                <a16:creationId xmlns:a16="http://schemas.microsoft.com/office/drawing/2014/main" id="{183AE5A1-7A78-4D75-9B3D-F98BDC4AE011}"/>
              </a:ext>
            </a:extLst>
          </p:cNvPr>
          <p:cNvSpPr txBox="1"/>
          <p:nvPr/>
        </p:nvSpPr>
        <p:spPr>
          <a:xfrm>
            <a:off x="5593279" y="712519"/>
            <a:ext cx="3633848" cy="523220"/>
          </a:xfrm>
          <a:prstGeom prst="rect">
            <a:avLst/>
          </a:prstGeom>
          <a:noFill/>
          <a:ln w="38100">
            <a:solidFill>
              <a:srgbClr val="FF0000"/>
            </a:solidFill>
          </a:ln>
        </p:spPr>
        <p:txBody>
          <a:bodyPr wrap="square" rtlCol="0">
            <a:spAutoFit/>
          </a:bodyPr>
          <a:lstStyle/>
          <a:p>
            <a:r>
              <a:rPr lang="nb-NO" sz="2800" b="1" dirty="0">
                <a:solidFill>
                  <a:srgbClr val="FF0000"/>
                </a:solidFill>
                <a:latin typeface="Arial" panose="020B0604020202020204" pitchFamily="34" charset="0"/>
                <a:cs typeface="Arial" panose="020B0604020202020204" pitchFamily="34" charset="0"/>
              </a:rPr>
              <a:t>Egen retningslinje </a:t>
            </a:r>
          </a:p>
        </p:txBody>
      </p:sp>
    </p:spTree>
    <p:extLst>
      <p:ext uri="{BB962C8B-B14F-4D97-AF65-F5344CB8AC3E}">
        <p14:creationId xmlns:p14="http://schemas.microsoft.com/office/powerpoint/2010/main" val="32733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38A07315-677A-4F0C-882D-FE4CDECC6856}"/>
              </a:ext>
            </a:extLst>
          </p:cNvPr>
          <p:cNvSpPr>
            <a:spLocks noGrp="1"/>
          </p:cNvSpPr>
          <p:nvPr>
            <p:ph type="ftr" sz="quarter" idx="1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n-NO" sz="700" b="0" i="0" u="none" strike="noStrike" kern="1200" cap="none" spc="0" normalizeH="0" baseline="0" noProof="0">
                <a:ln>
                  <a:noFill/>
                </a:ln>
                <a:solidFill>
                  <a:srgbClr val="202020"/>
                </a:solidFill>
                <a:effectLst/>
                <a:uLnTx/>
                <a:uFillTx/>
                <a:latin typeface="Arial" panose="020B0604020202020204"/>
                <a:ea typeface="+mn-ea"/>
                <a:cs typeface="+mn-cs"/>
              </a:rPr>
              <a:t>Helsedirektoratet</a:t>
            </a:r>
          </a:p>
        </p:txBody>
      </p:sp>
      <p:sp>
        <p:nvSpPr>
          <p:cNvPr id="3" name="Plassholder for lysbildenummer 2">
            <a:extLst>
              <a:ext uri="{FF2B5EF4-FFF2-40B4-BE49-F238E27FC236}">
                <a16:creationId xmlns:a16="http://schemas.microsoft.com/office/drawing/2014/main" id="{6E8AD563-F2A3-4483-B0B6-4141E5DE9E2D}"/>
              </a:ext>
            </a:extLst>
          </p:cNvPr>
          <p:cNvSpPr>
            <a:spLocks noGrp="1"/>
          </p:cNvSpPr>
          <p:nvPr>
            <p:ph type="sldNum" sz="quarter" idx="12"/>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7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6</a:t>
            </a:fld>
            <a:endParaRPr kumimoji="0" lang="nn-NO" sz="700" b="0" i="0" u="none" strike="noStrike" kern="1200" cap="none" spc="0" normalizeH="0" baseline="0" noProof="0">
              <a:ln>
                <a:noFill/>
              </a:ln>
              <a:solidFill>
                <a:srgbClr val="20202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61D5F202-93FA-410C-845F-7929374C1843}"/>
              </a:ext>
            </a:extLst>
          </p:cNvPr>
          <p:cNvPicPr>
            <a:picLocks noChangeAspect="1"/>
          </p:cNvPicPr>
          <p:nvPr/>
        </p:nvPicPr>
        <p:blipFill>
          <a:blip r:embed="rId2"/>
          <a:stretch>
            <a:fillRect/>
          </a:stretch>
        </p:blipFill>
        <p:spPr>
          <a:xfrm>
            <a:off x="767942" y="568560"/>
            <a:ext cx="10833676" cy="5027440"/>
          </a:xfrm>
          <a:prstGeom prst="rect">
            <a:avLst/>
          </a:prstGeom>
        </p:spPr>
      </p:pic>
      <p:sp>
        <p:nvSpPr>
          <p:cNvPr id="5" name="Ellipse 4">
            <a:extLst>
              <a:ext uri="{FF2B5EF4-FFF2-40B4-BE49-F238E27FC236}">
                <a16:creationId xmlns:a16="http://schemas.microsoft.com/office/drawing/2014/main" id="{7B1429DB-5332-48BE-8D01-9A981235463A}"/>
              </a:ext>
            </a:extLst>
          </p:cNvPr>
          <p:cNvSpPr/>
          <p:nvPr/>
        </p:nvSpPr>
        <p:spPr>
          <a:xfrm>
            <a:off x="1045030" y="3550722"/>
            <a:ext cx="9720658" cy="20452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6817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ECE9CD-5B3B-4F47-9F90-D605322D2A50}"/>
              </a:ext>
            </a:extLst>
          </p:cNvPr>
          <p:cNvSpPr>
            <a:spLocks noGrp="1"/>
          </p:cNvSpPr>
          <p:nvPr>
            <p:ph type="title"/>
          </p:nvPr>
        </p:nvSpPr>
        <p:spPr/>
        <p:txBody>
          <a:bodyPr>
            <a:noAutofit/>
          </a:bodyPr>
          <a:lstStyle/>
          <a:p>
            <a:r>
              <a:rPr lang="nb-NO" sz="4400" dirty="0"/>
              <a:t>Hvorfor ny retningslinje for SVD? – og  rasjonale for anbefalingen; </a:t>
            </a:r>
            <a:r>
              <a:rPr lang="nb-NO" sz="4400" i="1" dirty="0"/>
              <a:t>Hvem skal testes?</a:t>
            </a:r>
          </a:p>
        </p:txBody>
      </p:sp>
    </p:spTree>
    <p:extLst>
      <p:ext uri="{BB962C8B-B14F-4D97-AF65-F5344CB8AC3E}">
        <p14:creationId xmlns:p14="http://schemas.microsoft.com/office/powerpoint/2010/main" val="352905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1B52BB-9E0E-4AAC-8BD9-586A9B1F1738}"/>
              </a:ext>
            </a:extLst>
          </p:cNvPr>
          <p:cNvSpPr>
            <a:spLocks noGrp="1"/>
          </p:cNvSpPr>
          <p:nvPr>
            <p:ph type="title"/>
          </p:nvPr>
        </p:nvSpPr>
        <p:spPr>
          <a:xfrm>
            <a:off x="338448" y="317499"/>
            <a:ext cx="3095124" cy="1226293"/>
          </a:xfrm>
        </p:spPr>
        <p:txBody>
          <a:bodyPr>
            <a:normAutofit fontScale="90000"/>
          </a:bodyPr>
          <a:lstStyle/>
          <a:p>
            <a:r>
              <a:rPr lang="nb-NO" dirty="0"/>
              <a:t>Bakgrunn I:</a:t>
            </a:r>
            <a:br>
              <a:rPr lang="nb-NO" dirty="0"/>
            </a:br>
            <a:br>
              <a:rPr lang="nb-NO" dirty="0"/>
            </a:br>
            <a:r>
              <a:rPr lang="nb-NO" dirty="0">
                <a:solidFill>
                  <a:srgbClr val="FFFF00"/>
                </a:solidFill>
              </a:rPr>
              <a:t>Økende prevalens </a:t>
            </a:r>
            <a:br>
              <a:rPr lang="nb-NO" dirty="0"/>
            </a:br>
            <a:endParaRPr lang="nb-NO" dirty="0"/>
          </a:p>
        </p:txBody>
      </p:sp>
      <p:sp>
        <p:nvSpPr>
          <p:cNvPr id="3" name="Plassholder for tekst 2">
            <a:extLst>
              <a:ext uri="{FF2B5EF4-FFF2-40B4-BE49-F238E27FC236}">
                <a16:creationId xmlns:a16="http://schemas.microsoft.com/office/drawing/2014/main" id="{64883805-4239-4D4B-9A37-644242308C4C}"/>
              </a:ext>
            </a:extLst>
          </p:cNvPr>
          <p:cNvSpPr>
            <a:spLocks noGrp="1"/>
          </p:cNvSpPr>
          <p:nvPr>
            <p:ph type="body" sz="quarter" idx="14"/>
          </p:nvPr>
        </p:nvSpPr>
        <p:spPr>
          <a:xfrm>
            <a:off x="457201" y="997527"/>
            <a:ext cx="3095124" cy="5542974"/>
          </a:xfrm>
        </p:spPr>
        <p:txBody>
          <a:bodyPr/>
          <a:lstStyle/>
          <a:p>
            <a:endParaRPr lang="nb-NO" sz="2400" dirty="0"/>
          </a:p>
          <a:p>
            <a:endParaRPr lang="nb-NO" sz="2400" dirty="0"/>
          </a:p>
          <a:p>
            <a:br>
              <a:rPr lang="nb-NO" sz="2400" dirty="0"/>
            </a:br>
            <a:br>
              <a:rPr lang="nb-NO" sz="2400" dirty="0"/>
            </a:br>
            <a:br>
              <a:rPr lang="nb-NO" dirty="0"/>
            </a:br>
            <a:endParaRPr lang="nb-NO" dirty="0"/>
          </a:p>
        </p:txBody>
      </p:sp>
      <p:pic>
        <p:nvPicPr>
          <p:cNvPr id="7" name="Plassholder for innhold 6">
            <a:extLst>
              <a:ext uri="{FF2B5EF4-FFF2-40B4-BE49-F238E27FC236}">
                <a16:creationId xmlns:a16="http://schemas.microsoft.com/office/drawing/2014/main" id="{A166E07C-6C2D-468C-A482-B78D601AF639}"/>
              </a:ext>
            </a:extLst>
          </p:cNvPr>
          <p:cNvPicPr>
            <a:picLocks noGrp="1" noChangeAspect="1"/>
          </p:cNvPicPr>
          <p:nvPr>
            <p:ph idx="1"/>
          </p:nvPr>
        </p:nvPicPr>
        <p:blipFill>
          <a:blip r:embed="rId3"/>
          <a:stretch>
            <a:fillRect/>
          </a:stretch>
        </p:blipFill>
        <p:spPr>
          <a:xfrm>
            <a:off x="3966919" y="0"/>
            <a:ext cx="8388823" cy="6858594"/>
          </a:xfrm>
          <a:prstGeom prst="rect">
            <a:avLst/>
          </a:prstGeom>
        </p:spPr>
      </p:pic>
      <p:sp>
        <p:nvSpPr>
          <p:cNvPr id="5" name="TextBox 4">
            <a:extLst>
              <a:ext uri="{FF2B5EF4-FFF2-40B4-BE49-F238E27FC236}">
                <a16:creationId xmlns:a16="http://schemas.microsoft.com/office/drawing/2014/main" id="{CB79E91E-309A-4E3C-8978-FC4F5C3AB621}"/>
              </a:ext>
            </a:extLst>
          </p:cNvPr>
          <p:cNvSpPr txBox="1"/>
          <p:nvPr/>
        </p:nvSpPr>
        <p:spPr>
          <a:xfrm>
            <a:off x="158553" y="1843912"/>
            <a:ext cx="3601069" cy="4832092"/>
          </a:xfrm>
          <a:prstGeom prst="rect">
            <a:avLst/>
          </a:prstGeom>
          <a:noFill/>
        </p:spPr>
        <p:txBody>
          <a:bodyPr wrap="square" rtlCol="0">
            <a:spAutoFit/>
          </a:bodyPr>
          <a:lstStyle/>
          <a:p>
            <a:pPr defTabSz="914400"/>
            <a:r>
              <a:rPr lang="nb-NO" sz="2400" b="1" dirty="0">
                <a:solidFill>
                  <a:schemeClr val="bg1"/>
                </a:solidFill>
                <a:latin typeface="Calibri" panose="020F0502020204030204"/>
              </a:rPr>
              <a:t>Hva kan forklare økningen fra 2005?</a:t>
            </a:r>
          </a:p>
          <a:p>
            <a:pPr defTabSz="914400"/>
            <a:r>
              <a:rPr lang="nb-NO" sz="2000" dirty="0">
                <a:solidFill>
                  <a:schemeClr val="bg1"/>
                </a:solidFill>
                <a:latin typeface="Calibri" panose="020F0502020204030204"/>
              </a:rPr>
              <a:t>1) </a:t>
            </a:r>
            <a:r>
              <a:rPr lang="nb-NO" sz="2000" i="1" dirty="0">
                <a:solidFill>
                  <a:schemeClr val="bg1"/>
                </a:solidFill>
                <a:latin typeface="Calibri" panose="020F0502020204030204"/>
              </a:rPr>
              <a:t>Reell økning – via økning i risikofaktorer?</a:t>
            </a:r>
          </a:p>
          <a:p>
            <a:pPr marL="342900" indent="-342900" defTabSz="914400">
              <a:buFont typeface="Arial" panose="020B0604020202020204" pitchFamily="34" charset="0"/>
              <a:buChar char="•"/>
            </a:pPr>
            <a:r>
              <a:rPr lang="nb-NO" sz="2000" dirty="0">
                <a:solidFill>
                  <a:schemeClr val="bg1"/>
                </a:solidFill>
                <a:latin typeface="Calibri" panose="020F0502020204030204"/>
              </a:rPr>
              <a:t>mors alder og BMI</a:t>
            </a:r>
          </a:p>
          <a:p>
            <a:pPr marL="342900" indent="-342900" defTabSz="914400">
              <a:buFont typeface="Arial" panose="020B0604020202020204" pitchFamily="34" charset="0"/>
              <a:buChar char="•"/>
            </a:pPr>
            <a:r>
              <a:rPr lang="nb-NO" sz="2000" dirty="0">
                <a:solidFill>
                  <a:schemeClr val="bg1"/>
                </a:solidFill>
                <a:latin typeface="Calibri" panose="020F0502020204030204"/>
              </a:rPr>
              <a:t>demografisk endring: etnisitet</a:t>
            </a:r>
          </a:p>
          <a:p>
            <a:pPr defTabSz="914400"/>
            <a:r>
              <a:rPr lang="nb-NO" sz="2000" dirty="0">
                <a:solidFill>
                  <a:schemeClr val="bg1"/>
                </a:solidFill>
                <a:latin typeface="Calibri" panose="020F0502020204030204"/>
              </a:rPr>
              <a:t>2) </a:t>
            </a:r>
            <a:r>
              <a:rPr lang="nb-NO" sz="2000" i="1" dirty="0">
                <a:solidFill>
                  <a:schemeClr val="bg1"/>
                </a:solidFill>
                <a:latin typeface="Calibri" panose="020F0502020204030204"/>
              </a:rPr>
              <a:t>Økende testing? </a:t>
            </a:r>
          </a:p>
          <a:p>
            <a:pPr marL="342900" indent="-342900" defTabSz="914400">
              <a:buFont typeface="Arial" panose="020B0604020202020204" pitchFamily="34" charset="0"/>
              <a:buChar char="•"/>
            </a:pPr>
            <a:r>
              <a:rPr lang="nb-NO" sz="2000" dirty="0">
                <a:solidFill>
                  <a:schemeClr val="bg1"/>
                </a:solidFill>
                <a:latin typeface="Calibri" panose="020F0502020204030204"/>
              </a:rPr>
              <a:t>mer kunnskap/økt oppmerksomhet om SVD?</a:t>
            </a:r>
          </a:p>
          <a:p>
            <a:pPr marL="342900" indent="-342900" defTabSz="914400">
              <a:buFont typeface="Arial" panose="020B0604020202020204" pitchFamily="34" charset="0"/>
              <a:buChar char="•"/>
            </a:pPr>
            <a:r>
              <a:rPr lang="nb-NO" sz="2000" dirty="0">
                <a:solidFill>
                  <a:schemeClr val="bg1"/>
                </a:solidFill>
                <a:latin typeface="Calibri" panose="020F0502020204030204"/>
              </a:rPr>
              <a:t>bedre etterlevelse av anbefaling om OGTT?</a:t>
            </a:r>
          </a:p>
          <a:p>
            <a:pPr defTabSz="914400"/>
            <a:r>
              <a:rPr lang="nb-NO" sz="2000" dirty="0">
                <a:solidFill>
                  <a:schemeClr val="bg1"/>
                </a:solidFill>
                <a:latin typeface="Calibri" panose="020F0502020204030204"/>
              </a:rPr>
              <a:t>3) </a:t>
            </a:r>
            <a:r>
              <a:rPr lang="nb-NO" sz="2000" i="1" dirty="0">
                <a:solidFill>
                  <a:schemeClr val="bg1"/>
                </a:solidFill>
                <a:latin typeface="Calibri" panose="020F0502020204030204"/>
              </a:rPr>
              <a:t>Bedre melderutiner til MFR?</a:t>
            </a:r>
          </a:p>
          <a:p>
            <a:pPr marL="342900" indent="-342900" defTabSz="914400">
              <a:buFont typeface="Arial" panose="020B0604020202020204" pitchFamily="34" charset="0"/>
              <a:buChar char="•"/>
            </a:pPr>
            <a:r>
              <a:rPr lang="nb-NO" sz="2000" dirty="0">
                <a:solidFill>
                  <a:schemeClr val="bg1"/>
                </a:solidFill>
                <a:latin typeface="Calibri" panose="020F0502020204030204"/>
              </a:rPr>
              <a:t>større andel av SVD meldt? </a:t>
            </a:r>
          </a:p>
          <a:p>
            <a:pPr defTabSz="914400"/>
            <a:r>
              <a:rPr lang="nb-NO" sz="2000" dirty="0">
                <a:solidFill>
                  <a:schemeClr val="bg1"/>
                </a:solidFill>
                <a:latin typeface="Calibri" panose="020F0502020204030204"/>
              </a:rPr>
              <a:t>4) </a:t>
            </a:r>
            <a:r>
              <a:rPr lang="nb-NO" sz="2000" i="1" dirty="0">
                <a:solidFill>
                  <a:schemeClr val="bg1"/>
                </a:solidFill>
                <a:latin typeface="Calibri" panose="020F0502020204030204"/>
              </a:rPr>
              <a:t>Flere eller alle faktorer?</a:t>
            </a:r>
          </a:p>
        </p:txBody>
      </p:sp>
    </p:spTree>
    <p:extLst>
      <p:ext uri="{BB962C8B-B14F-4D97-AF65-F5344CB8AC3E}">
        <p14:creationId xmlns:p14="http://schemas.microsoft.com/office/powerpoint/2010/main" val="42482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473909D-DC44-482A-93A3-250614DF6A8E}"/>
              </a:ext>
            </a:extLst>
          </p:cNvPr>
          <p:cNvSpPr>
            <a:spLocks noGrp="1"/>
          </p:cNvSpPr>
          <p:nvPr>
            <p:ph type="dt" sz="half" idx="10"/>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fld id="{3AEBA0F1-B8BC-476E-B790-9A275120C80B}" type="datetime1">
              <a:rPr kumimoji="0" lang="nb-NO"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63" rtl="0" eaLnBrk="1" fontAlgn="auto" latinLnBrk="0" hangingPunct="1">
                <a:lnSpc>
                  <a:spcPct val="100000"/>
                </a:lnSpc>
                <a:spcBef>
                  <a:spcPts val="0"/>
                </a:spcBef>
                <a:spcAft>
                  <a:spcPts val="0"/>
                </a:spcAft>
                <a:buClrTx/>
                <a:buSzTx/>
                <a:buFontTx/>
                <a:buNone/>
                <a:tabLst/>
                <a:defRPr/>
              </a:pPr>
              <a:t>08.11.2019</a:t>
            </a:fld>
            <a:endParaRPr kumimoji="0" lang="nb-N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5" name="Diagram 4">
            <a:extLst>
              <a:ext uri="{FF2B5EF4-FFF2-40B4-BE49-F238E27FC236}">
                <a16:creationId xmlns:a16="http://schemas.microsoft.com/office/drawing/2014/main" id="{D630F2F1-8CF7-49BB-B84B-F4F3EEE6A13D}"/>
              </a:ext>
            </a:extLst>
          </p:cNvPr>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6" name="Bilde 5">
            <a:extLst>
              <a:ext uri="{FF2B5EF4-FFF2-40B4-BE49-F238E27FC236}">
                <a16:creationId xmlns:a16="http://schemas.microsoft.com/office/drawing/2014/main" id="{C656320E-66B9-4182-889B-9731808D0E42}"/>
              </a:ext>
            </a:extLst>
          </p:cNvPr>
          <p:cNvPicPr>
            <a:picLocks noChangeAspect="1"/>
          </p:cNvPicPr>
          <p:nvPr/>
        </p:nvPicPr>
        <p:blipFill>
          <a:blip r:embed="rId3"/>
          <a:stretch>
            <a:fillRect/>
          </a:stretch>
        </p:blipFill>
        <p:spPr>
          <a:xfrm>
            <a:off x="8282090" y="2855925"/>
            <a:ext cx="2889754" cy="573074"/>
          </a:xfrm>
          <a:prstGeom prst="rect">
            <a:avLst/>
          </a:prstGeom>
        </p:spPr>
      </p:pic>
      <p:cxnSp>
        <p:nvCxnSpPr>
          <p:cNvPr id="8" name="Rett pilkobling 7">
            <a:extLst>
              <a:ext uri="{FF2B5EF4-FFF2-40B4-BE49-F238E27FC236}">
                <a16:creationId xmlns:a16="http://schemas.microsoft.com/office/drawing/2014/main" id="{CC2DEDCB-58D8-48C2-9341-562324189D1D}"/>
              </a:ext>
            </a:extLst>
          </p:cNvPr>
          <p:cNvCxnSpPr/>
          <p:nvPr/>
        </p:nvCxnSpPr>
        <p:spPr>
          <a:xfrm flipH="1">
            <a:off x="6551720" y="3178206"/>
            <a:ext cx="1677880" cy="6569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tt pilkobling 9">
            <a:extLst>
              <a:ext uri="{FF2B5EF4-FFF2-40B4-BE49-F238E27FC236}">
                <a16:creationId xmlns:a16="http://schemas.microsoft.com/office/drawing/2014/main" id="{FF28C71D-D803-4F4D-9F94-E22143CEAA52}"/>
              </a:ext>
            </a:extLst>
          </p:cNvPr>
          <p:cNvCxnSpPr/>
          <p:nvPr/>
        </p:nvCxnSpPr>
        <p:spPr>
          <a:xfrm flipH="1">
            <a:off x="5299969" y="3180424"/>
            <a:ext cx="2867487" cy="5149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tt pilkobling 11">
            <a:extLst>
              <a:ext uri="{FF2B5EF4-FFF2-40B4-BE49-F238E27FC236}">
                <a16:creationId xmlns:a16="http://schemas.microsoft.com/office/drawing/2014/main" id="{A2161329-B1E0-4C6D-99A8-BEB82A7A1EC9}"/>
              </a:ext>
            </a:extLst>
          </p:cNvPr>
          <p:cNvCxnSpPr>
            <a:cxnSpLocks/>
          </p:cNvCxnSpPr>
          <p:nvPr/>
        </p:nvCxnSpPr>
        <p:spPr>
          <a:xfrm flipH="1" flipV="1">
            <a:off x="6096000" y="2681056"/>
            <a:ext cx="2133600" cy="4971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Bilde 13">
            <a:extLst>
              <a:ext uri="{FF2B5EF4-FFF2-40B4-BE49-F238E27FC236}">
                <a16:creationId xmlns:a16="http://schemas.microsoft.com/office/drawing/2014/main" id="{F4C2D15B-CAC6-4A4F-B6EE-C9344496F308}"/>
              </a:ext>
            </a:extLst>
          </p:cNvPr>
          <p:cNvPicPr>
            <a:picLocks noChangeAspect="1"/>
          </p:cNvPicPr>
          <p:nvPr/>
        </p:nvPicPr>
        <p:blipFill>
          <a:blip r:embed="rId4"/>
          <a:stretch>
            <a:fillRect/>
          </a:stretch>
        </p:blipFill>
        <p:spPr>
          <a:xfrm>
            <a:off x="8282090" y="1023191"/>
            <a:ext cx="2267909" cy="1676545"/>
          </a:xfrm>
          <a:prstGeom prst="rect">
            <a:avLst/>
          </a:prstGeom>
        </p:spPr>
      </p:pic>
      <p:pic>
        <p:nvPicPr>
          <p:cNvPr id="15" name="Bilde 14">
            <a:extLst>
              <a:ext uri="{FF2B5EF4-FFF2-40B4-BE49-F238E27FC236}">
                <a16:creationId xmlns:a16="http://schemas.microsoft.com/office/drawing/2014/main" id="{D8B30CA7-96D6-46B0-B94C-2C48714FAFD7}"/>
              </a:ext>
            </a:extLst>
          </p:cNvPr>
          <p:cNvPicPr>
            <a:picLocks noChangeAspect="1"/>
          </p:cNvPicPr>
          <p:nvPr/>
        </p:nvPicPr>
        <p:blipFill>
          <a:blip r:embed="rId5"/>
          <a:stretch>
            <a:fillRect/>
          </a:stretch>
        </p:blipFill>
        <p:spPr>
          <a:xfrm>
            <a:off x="8428406" y="4321543"/>
            <a:ext cx="2597121" cy="1091279"/>
          </a:xfrm>
          <a:prstGeom prst="rect">
            <a:avLst/>
          </a:prstGeom>
        </p:spPr>
      </p:pic>
      <p:pic>
        <p:nvPicPr>
          <p:cNvPr id="16" name="Bilde 15">
            <a:extLst>
              <a:ext uri="{FF2B5EF4-FFF2-40B4-BE49-F238E27FC236}">
                <a16:creationId xmlns:a16="http://schemas.microsoft.com/office/drawing/2014/main" id="{C5B23434-89BC-4F15-A218-8A2A26BA6645}"/>
              </a:ext>
            </a:extLst>
          </p:cNvPr>
          <p:cNvPicPr>
            <a:picLocks noChangeAspect="1"/>
          </p:cNvPicPr>
          <p:nvPr/>
        </p:nvPicPr>
        <p:blipFill>
          <a:blip r:embed="rId6"/>
          <a:stretch>
            <a:fillRect/>
          </a:stretch>
        </p:blipFill>
        <p:spPr>
          <a:xfrm>
            <a:off x="3454400" y="6076066"/>
            <a:ext cx="5614903" cy="365792"/>
          </a:xfrm>
          <a:prstGeom prst="rect">
            <a:avLst/>
          </a:prstGeom>
        </p:spPr>
      </p:pic>
      <p:sp>
        <p:nvSpPr>
          <p:cNvPr id="17" name="Rektangel 16">
            <a:extLst>
              <a:ext uri="{FF2B5EF4-FFF2-40B4-BE49-F238E27FC236}">
                <a16:creationId xmlns:a16="http://schemas.microsoft.com/office/drawing/2014/main" id="{DE791122-0CFF-4D5A-AE6C-A148FD621C2A}"/>
              </a:ext>
            </a:extLst>
          </p:cNvPr>
          <p:cNvSpPr/>
          <p:nvPr/>
        </p:nvSpPr>
        <p:spPr>
          <a:xfrm>
            <a:off x="2095130" y="3950563"/>
            <a:ext cx="1154097" cy="221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a:ln>
                <a:noFill/>
              </a:ln>
              <a:solidFill>
                <a:prstClr val="white"/>
              </a:solidFill>
              <a:effectLst/>
              <a:uLnTx/>
              <a:uFillTx/>
              <a:latin typeface="Calibri"/>
              <a:ea typeface="+mn-ea"/>
              <a:cs typeface="+mn-cs"/>
            </a:endParaRPr>
          </a:p>
        </p:txBody>
      </p:sp>
      <p:sp>
        <p:nvSpPr>
          <p:cNvPr id="18" name="Rektangel 17">
            <a:extLst>
              <a:ext uri="{FF2B5EF4-FFF2-40B4-BE49-F238E27FC236}">
                <a16:creationId xmlns:a16="http://schemas.microsoft.com/office/drawing/2014/main" id="{9C22F58E-B40F-4210-960B-7F657398A021}"/>
              </a:ext>
            </a:extLst>
          </p:cNvPr>
          <p:cNvSpPr/>
          <p:nvPr/>
        </p:nvSpPr>
        <p:spPr>
          <a:xfrm>
            <a:off x="2583402" y="3533313"/>
            <a:ext cx="665825" cy="221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20" name="Rett pilkobling 19">
            <a:extLst>
              <a:ext uri="{FF2B5EF4-FFF2-40B4-BE49-F238E27FC236}">
                <a16:creationId xmlns:a16="http://schemas.microsoft.com/office/drawing/2014/main" id="{EDCD7D99-FBA7-4551-BAB7-8772C81EB2B7}"/>
              </a:ext>
            </a:extLst>
          </p:cNvPr>
          <p:cNvCxnSpPr>
            <a:cxnSpLocks/>
          </p:cNvCxnSpPr>
          <p:nvPr/>
        </p:nvCxnSpPr>
        <p:spPr>
          <a:xfrm flipH="1" flipV="1">
            <a:off x="5299970" y="2183908"/>
            <a:ext cx="2929630" cy="9942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a:extLst>
              <a:ext uri="{FF2B5EF4-FFF2-40B4-BE49-F238E27FC236}">
                <a16:creationId xmlns:a16="http://schemas.microsoft.com/office/drawing/2014/main" id="{1630FD18-FAAF-4125-B338-1994F305F505}"/>
              </a:ext>
            </a:extLst>
          </p:cNvPr>
          <p:cNvCxnSpPr/>
          <p:nvPr/>
        </p:nvCxnSpPr>
        <p:spPr>
          <a:xfrm flipH="1" flipV="1">
            <a:off x="5885895" y="1970843"/>
            <a:ext cx="2343705" cy="12073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kstSylinder 2">
            <a:extLst>
              <a:ext uri="{FF2B5EF4-FFF2-40B4-BE49-F238E27FC236}">
                <a16:creationId xmlns:a16="http://schemas.microsoft.com/office/drawing/2014/main" id="{BEF7B593-8C1B-42CD-BA8C-C3C7F7238E3E}"/>
              </a:ext>
            </a:extLst>
          </p:cNvPr>
          <p:cNvSpPr txBox="1"/>
          <p:nvPr/>
        </p:nvSpPr>
        <p:spPr>
          <a:xfrm>
            <a:off x="1280160" y="126609"/>
            <a:ext cx="9073662" cy="630814"/>
          </a:xfrm>
          <a:prstGeom prst="rect">
            <a:avLst/>
          </a:prstGeom>
          <a:noFill/>
        </p:spPr>
        <p:txBody>
          <a:bodyPr wrap="square" rtlCol="0">
            <a:spAutoFit/>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b-NO" sz="3499" b="1" i="0" u="none" strike="noStrike" kern="1200" cap="none" spc="0" normalizeH="0" baseline="0" noProof="0" dirty="0">
                <a:ln>
                  <a:noFill/>
                </a:ln>
                <a:solidFill>
                  <a:srgbClr val="202020"/>
                </a:solidFill>
                <a:effectLst/>
                <a:uLnTx/>
                <a:uFillTx/>
                <a:latin typeface="Arial" panose="020B0604020202020204"/>
                <a:ea typeface="+mn-ea"/>
                <a:cs typeface="+mn-cs"/>
              </a:rPr>
              <a:t>Store fylkesvise variasjoner i prevalens</a:t>
            </a:r>
            <a:endParaRPr kumimoji="0" lang="nb-NO" sz="1799"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C66B8BD4-5475-410E-8F51-BA5E98696560}"/>
              </a:ext>
            </a:extLst>
          </p:cNvPr>
          <p:cNvSpPr/>
          <p:nvPr/>
        </p:nvSpPr>
        <p:spPr>
          <a:xfrm>
            <a:off x="2032000" y="4367813"/>
            <a:ext cx="1217227" cy="489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895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lsedirektoratet 2018">
  <a:themeElements>
    <a:clrScheme name="Office">
      <a:dk1>
        <a:sysClr val="windowText" lastClr="000000"/>
      </a:dk1>
      <a:lt1>
        <a:sysClr val="window" lastClr="FFFFFF"/>
      </a:lt1>
      <a:dk2>
        <a:srgbClr val="19516A"/>
      </a:dk2>
      <a:lt2>
        <a:srgbClr val="DEDEDE"/>
      </a:lt2>
      <a:accent1>
        <a:srgbClr val="19516A"/>
      </a:accent1>
      <a:accent2>
        <a:srgbClr val="2A80A6"/>
      </a:accent2>
      <a:accent3>
        <a:srgbClr val="76C499"/>
      </a:accent3>
      <a:accent4>
        <a:srgbClr val="3C6558"/>
      </a:accent4>
      <a:accent5>
        <a:srgbClr val="70486C"/>
      </a:accent5>
      <a:accent6>
        <a:srgbClr val="EE91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0202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dir_PPT_v2 [Skrivebeskyttet]" id="{09D66BCB-AF95-433B-AF1F-B08D1300636D}" vid="{4A401C1E-3CE5-4A91-9136-FFFC1F02D509}"/>
    </a:ext>
  </a:extLst>
</a:theme>
</file>

<file path=ppt/theme/theme2.xml><?xml version="1.0" encoding="utf-8"?>
<a:theme xmlns:a="http://schemas.openxmlformats.org/drawingml/2006/main" name="1_Helsedirektoratet 2018">
  <a:themeElements>
    <a:clrScheme name="Office">
      <a:dk1>
        <a:sysClr val="windowText" lastClr="000000"/>
      </a:dk1>
      <a:lt1>
        <a:sysClr val="window" lastClr="FFFFFF"/>
      </a:lt1>
      <a:dk2>
        <a:srgbClr val="19516A"/>
      </a:dk2>
      <a:lt2>
        <a:srgbClr val="DEDEDE"/>
      </a:lt2>
      <a:accent1>
        <a:srgbClr val="19516A"/>
      </a:accent1>
      <a:accent2>
        <a:srgbClr val="2A80A6"/>
      </a:accent2>
      <a:accent3>
        <a:srgbClr val="76C499"/>
      </a:accent3>
      <a:accent4>
        <a:srgbClr val="3C6558"/>
      </a:accent4>
      <a:accent5>
        <a:srgbClr val="70486C"/>
      </a:accent5>
      <a:accent6>
        <a:srgbClr val="EE91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0202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dir_PPT_v2.potx" id="{6BDAD694-44C9-4A7D-B57A-E98CD31F068B}" vid="{95921B20-E708-494F-A591-DF5B6DED97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PPT_16_9_NO">
  <a:themeElements>
    <a:clrScheme name="Helsedir">
      <a:dk1>
        <a:sysClr val="windowText" lastClr="000000"/>
      </a:dk1>
      <a:lt1>
        <a:sysClr val="window" lastClr="FFFFFF"/>
      </a:lt1>
      <a:dk2>
        <a:srgbClr val="00546E"/>
      </a:dk2>
      <a:lt2>
        <a:srgbClr val="EEECE1"/>
      </a:lt2>
      <a:accent1>
        <a:srgbClr val="43BCBA"/>
      </a:accent1>
      <a:accent2>
        <a:srgbClr val="92C431"/>
      </a:accent2>
      <a:accent3>
        <a:srgbClr val="FCD004"/>
      </a:accent3>
      <a:accent4>
        <a:srgbClr val="F19B07"/>
      </a:accent4>
      <a:accent5>
        <a:srgbClr val="E63C28"/>
      </a:accent5>
      <a:accent6>
        <a:srgbClr val="E64B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BFF7F52BCF2DF4F89EF30FD6CA6E6C4" ma:contentTypeVersion="1" ma:contentTypeDescription="Opprett et nytt dokument." ma:contentTypeScope="" ma:versionID="6e57bf9d7b44f213e752594799ba5e33">
  <xsd:schema xmlns:xsd="http://www.w3.org/2001/XMLSchema" xmlns:xs="http://www.w3.org/2001/XMLSchema" xmlns:p="http://schemas.microsoft.com/office/2006/metadata/properties" xmlns:ns1="http://schemas.microsoft.com/sharepoint/v3" targetNamespace="http://schemas.microsoft.com/office/2006/metadata/properties" ma:root="true" ma:fieldsID="3f8674625bda211bdcd3bf94cb9e36b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internalName="PublishingStartDate">
      <xsd:simpleType>
        <xsd:restriction base="dms:Unknown"/>
      </xsd:simpleType>
    </xsd:element>
    <xsd:element name="PublishingExpirationDate" ma:index="9" nillable="true" ma:displayName="Planlagt utløpsdat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50E96C-465B-438B-8664-FE05AC895D3A}">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E419F026-3BFC-4CBF-B2FF-4515CF002BC0}">
  <ds:schemaRefs>
    <ds:schemaRef ds:uri="http://schemas.microsoft.com/sharepoint/v3/contenttype/forms"/>
  </ds:schemaRefs>
</ds:datastoreItem>
</file>

<file path=customXml/itemProps3.xml><?xml version="1.0" encoding="utf-8"?>
<ds:datastoreItem xmlns:ds="http://schemas.openxmlformats.org/officeDocument/2006/customXml" ds:itemID="{ECD5EA57-615D-4C1A-A64B-045E4103F6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495</TotalTime>
  <Words>3096</Words>
  <Application>Microsoft Office PowerPoint</Application>
  <PresentationFormat>Widescreen</PresentationFormat>
  <Paragraphs>417</Paragraphs>
  <Slides>49</Slides>
  <Notes>16</Notes>
  <HiddenSlides>3</HiddenSlides>
  <MMClips>0</MMClips>
  <ScaleCrop>false</ScaleCrop>
  <HeadingPairs>
    <vt:vector size="6" baseType="variant">
      <vt:variant>
        <vt:lpstr>Brukte skrifter</vt:lpstr>
      </vt:variant>
      <vt:variant>
        <vt:i4>7</vt:i4>
      </vt:variant>
      <vt:variant>
        <vt:lpstr>Tema</vt:lpstr>
      </vt:variant>
      <vt:variant>
        <vt:i4>7</vt:i4>
      </vt:variant>
      <vt:variant>
        <vt:lpstr>Lysbildetitler</vt:lpstr>
      </vt:variant>
      <vt:variant>
        <vt:i4>49</vt:i4>
      </vt:variant>
    </vt:vector>
  </HeadingPairs>
  <TitlesOfParts>
    <vt:vector size="63" baseType="lpstr">
      <vt:lpstr>Arial</vt:lpstr>
      <vt:lpstr>Calibri</vt:lpstr>
      <vt:lpstr>Calibri Light</vt:lpstr>
      <vt:lpstr>Georgia</vt:lpstr>
      <vt:lpstr>Lato</vt:lpstr>
      <vt:lpstr>Times New Roman</vt:lpstr>
      <vt:lpstr>Wingdings</vt:lpstr>
      <vt:lpstr>Helsedirektoratet 2018</vt:lpstr>
      <vt:lpstr>1_Helsedirektoratet 2018</vt:lpstr>
      <vt:lpstr>Office Theme</vt:lpstr>
      <vt:lpstr>4_PPT_16_9_NO</vt:lpstr>
      <vt:lpstr>2_Office Theme</vt:lpstr>
      <vt:lpstr>3_Office Theme</vt:lpstr>
      <vt:lpstr>1_Office Theme</vt:lpstr>
      <vt:lpstr>Nasjonal faglig retningslinje for  svangerskapsdiabetes   Innhold, rasjonale, implementering og mulig revisjon (av én anbefaling)?   </vt:lpstr>
      <vt:lpstr>Agenda</vt:lpstr>
      <vt:lpstr>    Hvor finnes den tilgjengelig  elektronisk – og hva inneholder den?  </vt:lpstr>
      <vt:lpstr>PowerPoint-presentasjon</vt:lpstr>
      <vt:lpstr>PowerPoint-presentasjon</vt:lpstr>
      <vt:lpstr>PowerPoint-presentasjon</vt:lpstr>
      <vt:lpstr>Hvorfor ny retningslinje for SVD? – og  rasjonale for anbefalingen; Hvem skal testes?</vt:lpstr>
      <vt:lpstr>Bakgrunn I:  Økende prevalens  </vt:lpstr>
      <vt:lpstr>PowerPoint-presentasjon</vt:lpstr>
      <vt:lpstr>Andel av gravide med overvekt og fedme 2016</vt:lpstr>
      <vt:lpstr>Andel med fedme og overvekt (BMI≥ 30) og svangerskapsdiabetes i 2016  </vt:lpstr>
      <vt:lpstr>Bakgrunn II:  Kliniske konsekvenser av SVD </vt:lpstr>
      <vt:lpstr>Risiko for utfall ved SVD</vt:lpstr>
      <vt:lpstr>Fødselsvekt – hva påvirker den?</vt:lpstr>
      <vt:lpstr>Svangerskapsdiabetes og fødselsvekt pr helseregion 2016</vt:lpstr>
      <vt:lpstr>PowerPoint-presentasjon</vt:lpstr>
      <vt:lpstr>Case Sogn og Fjordane – høyest forekomst – betydelig økning 2014-2016 (7,8-11,2%)</vt:lpstr>
      <vt:lpstr>Hvorfor glukosebelastning som diagnostisk test?</vt:lpstr>
      <vt:lpstr>Bakgrunn III: Nye diagnostiske grenseverdier </vt:lpstr>
      <vt:lpstr>PowerPoint-presentasjon</vt:lpstr>
      <vt:lpstr>I samsvar med Hdirs vurdering og konklusjon i gjeldende retningslinje (2017)</vt:lpstr>
      <vt:lpstr>Uenighet i fagmiljøet vedr den éne anbefaling; Hvem skal testes?  spørsmål om revisjon av denne?? </vt:lpstr>
      <vt:lpstr>13.11.17 Mjølstad, Brelin, Roksund</vt:lpstr>
      <vt:lpstr>I kjølvannet av kritikken:  Intervjuer med fastleger (11) og jordmødre (6) </vt:lpstr>
      <vt:lpstr>Sentralt diskusjonspunkt: Hvem skal testes</vt:lpstr>
      <vt:lpstr>Flere som skal testes = flere (antall) tester?  </vt:lpstr>
      <vt:lpstr>Innsamlet antall OGTT fra ulike HF (og fra kommune/bydel)  Sammenligner perioden 1/1 - 1/10 2016 med 1/1 – 1/10 2018: </vt:lpstr>
      <vt:lpstr>PowerPoint-presentasjon</vt:lpstr>
      <vt:lpstr>Mangesidig innsats for å øke retningslinjens implementering og etterlevelse   revisjonsprosess</vt:lpstr>
      <vt:lpstr>Status 3 arb.gr. møter: - sett på alternative screeningkriterier  - Slått sammen 4 kohorter for universell screening med hensikt å se på hvor mange som «mistes» ved alternative BMI og alder  - utrede om fastende glukose kan brukes til utvelgelse  - kost-nytte-analyser bestilt</vt:lpstr>
      <vt:lpstr>Oppsummering og gjennomgang av kunnskapsgrunnlag:   </vt:lpstr>
      <vt:lpstr>Basert på 4GDM-data fremstår  alternativ C) som et mulig alternativ for videre utredning  </vt:lpstr>
      <vt:lpstr>Status implementering, inkludert praktisk veiledning av forløpet for diagnostikk og oppfølging </vt:lpstr>
      <vt:lpstr>SVANGERSKAPS- DIABETES retningslinjen -  IMPLEMENTERING  </vt:lpstr>
      <vt:lpstr>Algoritme om forløpet ved SVD</vt:lpstr>
      <vt:lpstr>PowerPoint-presentasjon</vt:lpstr>
      <vt:lpstr>PowerPoint-presentasjon</vt:lpstr>
      <vt:lpstr>PowerPoint-presentasjon</vt:lpstr>
      <vt:lpstr>PowerPoint-presentasjon</vt:lpstr>
      <vt:lpstr>Diabetes, diabetes oppdaget i svangerskapet  eller svangerskaps-diabetes – definisjoner  </vt:lpstr>
      <vt:lpstr>2) Uke 24-28 –  sjekk kriteriene og at kvinnen har fastet  </vt:lpstr>
      <vt:lpstr>Behandlingsmål styrer oppfølging </vt:lpstr>
      <vt:lpstr>Alternerende oppfølging mellom primær- og spesialisthelsetjenesten </vt:lpstr>
      <vt:lpstr>3) Henvis til ultralyd i uke 36 (alle med SVD) for planlegging av fødsel</vt:lpstr>
      <vt:lpstr>4) Planlegg postpartum oppfølging av alle med svangerskapsdiabetes/nyoppdaget diabetes i svangerskap</vt:lpstr>
      <vt:lpstr>PowerPoint-presentasjon</vt:lpstr>
      <vt:lpstr>PowerPoint-presentasjon</vt:lpstr>
      <vt:lpstr>Bruker-brosjyre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Nasjonal faglig retningslinje for  svangerskapsdiabetes   Innhold, status implementering og mulig revisjon (av én anbefaling)?</dc:title>
  <dc:creator>Ingvild Felling Meyer</dc:creator>
  <cp:lastModifiedBy>Ingvild Felling Meyer</cp:lastModifiedBy>
  <cp:revision>47</cp:revision>
  <dcterms:created xsi:type="dcterms:W3CDTF">2019-10-20T10:43:08Z</dcterms:created>
  <dcterms:modified xsi:type="dcterms:W3CDTF">2019-11-08T07:22:42Z</dcterms:modified>
</cp:coreProperties>
</file>