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0" r:id="rId3"/>
    <p:sldMasterId id="2147483709" r:id="rId4"/>
  </p:sldMasterIdLst>
  <p:notesMasterIdLst>
    <p:notesMasterId r:id="rId44"/>
  </p:notesMasterIdLst>
  <p:sldIdLst>
    <p:sldId id="549" r:id="rId5"/>
    <p:sldId id="373" r:id="rId6"/>
    <p:sldId id="547" r:id="rId7"/>
    <p:sldId id="519" r:id="rId8"/>
    <p:sldId id="520" r:id="rId9"/>
    <p:sldId id="521" r:id="rId10"/>
    <p:sldId id="555" r:id="rId11"/>
    <p:sldId id="562" r:id="rId12"/>
    <p:sldId id="580" r:id="rId13"/>
    <p:sldId id="537" r:id="rId14"/>
    <p:sldId id="573" r:id="rId15"/>
    <p:sldId id="533" r:id="rId16"/>
    <p:sldId id="551" r:id="rId17"/>
    <p:sldId id="514" r:id="rId18"/>
    <p:sldId id="578" r:id="rId19"/>
    <p:sldId id="438" r:id="rId20"/>
    <p:sldId id="517" r:id="rId21"/>
    <p:sldId id="515" r:id="rId22"/>
    <p:sldId id="516" r:id="rId23"/>
    <p:sldId id="579" r:id="rId24"/>
    <p:sldId id="574" r:id="rId25"/>
    <p:sldId id="572" r:id="rId26"/>
    <p:sldId id="538" r:id="rId27"/>
    <p:sldId id="451" r:id="rId28"/>
    <p:sldId id="454" r:id="rId29"/>
    <p:sldId id="399" r:id="rId30"/>
    <p:sldId id="401" r:id="rId31"/>
    <p:sldId id="581" r:id="rId32"/>
    <p:sldId id="408" r:id="rId33"/>
    <p:sldId id="553" r:id="rId34"/>
    <p:sldId id="575" r:id="rId35"/>
    <p:sldId id="566" r:id="rId36"/>
    <p:sldId id="556" r:id="rId37"/>
    <p:sldId id="558" r:id="rId38"/>
    <p:sldId id="559" r:id="rId39"/>
    <p:sldId id="560" r:id="rId40"/>
    <p:sldId id="582" r:id="rId41"/>
    <p:sldId id="576" r:id="rId42"/>
    <p:sldId id="561" r:id="rId43"/>
  </p:sldIdLst>
  <p:sldSz cx="9144000" cy="5143500" type="screen16x9"/>
  <p:notesSz cx="6858000" cy="9144000"/>
  <p:defaultTextStyle>
    <a:defPPr>
      <a:defRPr lang="nb-NO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2B6"/>
    <a:srgbClr val="0093A7"/>
    <a:srgbClr val="76428D"/>
    <a:srgbClr val="00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68435" autoAdjust="0"/>
  </p:normalViewPr>
  <p:slideViewPr>
    <p:cSldViewPr snapToObjects="1">
      <p:cViewPr varScale="1">
        <p:scale>
          <a:sx n="61" d="100"/>
          <a:sy n="61" d="100"/>
        </p:scale>
        <p:origin x="14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38648293963258"/>
          <c:y val="5.0925925925925923E-2"/>
          <c:w val="0.79739129483814519"/>
          <c:h val="0.7365583989501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'Andelen som nesten oppfyller an'!$B$1</c:f>
              <c:strCache>
                <c:ptCount val="1"/>
                <c:pt idx="0">
                  <c:v>Andel som oppfyller anbefalingene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'Andelen som nesten oppfyller an'!$A$2:$A$22</c:f>
              <c:strCache>
                <c:ptCount val="21"/>
                <c:pt idx="0">
                  <c:v>Uendret</c:v>
                </c:pt>
                <c:pt idx="1">
                  <c:v> + 1 min</c:v>
                </c:pt>
                <c:pt idx="2">
                  <c:v> + 2 min</c:v>
                </c:pt>
                <c:pt idx="3">
                  <c:v> + 3 min</c:v>
                </c:pt>
                <c:pt idx="4">
                  <c:v> + 4 min</c:v>
                </c:pt>
                <c:pt idx="5">
                  <c:v> + 5 min</c:v>
                </c:pt>
                <c:pt idx="6">
                  <c:v> + 6 min</c:v>
                </c:pt>
                <c:pt idx="7">
                  <c:v> + 7 min</c:v>
                </c:pt>
                <c:pt idx="8">
                  <c:v> + 8 min</c:v>
                </c:pt>
                <c:pt idx="9">
                  <c:v> + 9 min</c:v>
                </c:pt>
                <c:pt idx="10">
                  <c:v> + 10 min</c:v>
                </c:pt>
                <c:pt idx="11">
                  <c:v> + 11 min</c:v>
                </c:pt>
                <c:pt idx="12">
                  <c:v> + 12 min</c:v>
                </c:pt>
                <c:pt idx="13">
                  <c:v> + 13 min</c:v>
                </c:pt>
                <c:pt idx="14">
                  <c:v> + 14 min</c:v>
                </c:pt>
                <c:pt idx="15">
                  <c:v> + 15 min</c:v>
                </c:pt>
                <c:pt idx="16">
                  <c:v> + 16 min</c:v>
                </c:pt>
                <c:pt idx="17">
                  <c:v> + 17 min</c:v>
                </c:pt>
                <c:pt idx="18">
                  <c:v> + 18 min</c:v>
                </c:pt>
                <c:pt idx="19">
                  <c:v> + 19 min</c:v>
                </c:pt>
                <c:pt idx="20">
                  <c:v> + 20 min</c:v>
                </c:pt>
              </c:strCache>
            </c:strRef>
          </c:cat>
          <c:val>
            <c:numRef>
              <c:f>'Andelen som nesten oppfyller an'!$B$2:$B$22</c:f>
              <c:numCache>
                <c:formatCode>General</c:formatCode>
                <c:ptCount val="21"/>
                <c:pt idx="0">
                  <c:v>31.9</c:v>
                </c:pt>
                <c:pt idx="1">
                  <c:v>33.1</c:v>
                </c:pt>
                <c:pt idx="2">
                  <c:v>35.1</c:v>
                </c:pt>
                <c:pt idx="3">
                  <c:v>36.799999999999997</c:v>
                </c:pt>
                <c:pt idx="4">
                  <c:v>38.299999999999997</c:v>
                </c:pt>
                <c:pt idx="5">
                  <c:v>40.4</c:v>
                </c:pt>
                <c:pt idx="6">
                  <c:v>42.3</c:v>
                </c:pt>
                <c:pt idx="7">
                  <c:v>43.9</c:v>
                </c:pt>
                <c:pt idx="8">
                  <c:v>45.7</c:v>
                </c:pt>
                <c:pt idx="9">
                  <c:v>47.8</c:v>
                </c:pt>
                <c:pt idx="10">
                  <c:v>51</c:v>
                </c:pt>
                <c:pt idx="11">
                  <c:v>53.5</c:v>
                </c:pt>
                <c:pt idx="12">
                  <c:v>56.3</c:v>
                </c:pt>
                <c:pt idx="13">
                  <c:v>58.5</c:v>
                </c:pt>
                <c:pt idx="14">
                  <c:v>61.2</c:v>
                </c:pt>
                <c:pt idx="15">
                  <c:v>63.3</c:v>
                </c:pt>
                <c:pt idx="16">
                  <c:v>66.2</c:v>
                </c:pt>
                <c:pt idx="17">
                  <c:v>69.5</c:v>
                </c:pt>
                <c:pt idx="18">
                  <c:v>72.7</c:v>
                </c:pt>
                <c:pt idx="19">
                  <c:v>75.5</c:v>
                </c:pt>
                <c:pt idx="20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0-429C-9C2E-EEE222757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27"/>
        <c:axId val="188186624"/>
        <c:axId val="188188160"/>
      </c:barChart>
      <c:catAx>
        <c:axId val="18818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188160"/>
        <c:crosses val="autoZero"/>
        <c:auto val="1"/>
        <c:lblAlgn val="ctr"/>
        <c:lblOffset val="100"/>
        <c:noMultiLvlLbl val="0"/>
      </c:catAx>
      <c:valAx>
        <c:axId val="188188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Andel som oppfyller</a:t>
                </a:r>
                <a:r>
                  <a:rPr lang="nb-NO" baseline="0"/>
                  <a:t> anbefalingene ved en gitt økning i aktivitetsnibå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4.7222222222222221E-2"/>
              <c:y val="3.703703703703703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18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4E9B-EC91-4D6A-95C2-760E78FEA15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6C09-2B7A-40C7-B480-A62D5F51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2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B3F3-5365-43F7-BE7B-18CD36C0877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06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B3F3-5365-43F7-BE7B-18CD36C0877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06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397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4F72A8-019D-4604-83D3-C310776E42FE}" type="datetime1">
              <a:rPr lang="nb-NO" altLang="sv-SE" sz="1200"/>
              <a:pPr eaLnBrk="1" hangingPunct="1">
                <a:spcBef>
                  <a:spcPct val="0"/>
                </a:spcBef>
              </a:pPr>
              <a:t>18.apr 2018</a:t>
            </a:fld>
            <a:endParaRPr lang="nb-NO" altLang="sv-SE" sz="1200"/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B85BC-C7F0-479E-B9D6-9C46C6CB46C5}" type="slidenum">
              <a:rPr lang="nb-NO" altLang="sv-SE" sz="1200"/>
              <a:pPr eaLnBrk="1" hangingPunct="1">
                <a:spcBef>
                  <a:spcPct val="0"/>
                </a:spcBef>
              </a:pPr>
              <a:t>24</a:t>
            </a:fld>
            <a:endParaRPr lang="nb-NO" altLang="sv-SE" sz="1200"/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 altLang="sv-S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F7FCCB-5988-4F09-882A-F04BFB51AA49}" type="datetime1">
              <a:rPr lang="nb-NO" altLang="sv-SE" sz="1200"/>
              <a:pPr eaLnBrk="1" hangingPunct="1">
                <a:spcBef>
                  <a:spcPct val="0"/>
                </a:spcBef>
              </a:pPr>
              <a:t>18.apr 2018</a:t>
            </a:fld>
            <a:endParaRPr lang="nb-NO" altLang="sv-SE" sz="1200"/>
          </a:p>
        </p:txBody>
      </p:sp>
      <p:sp>
        <p:nvSpPr>
          <p:cNvPr id="153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807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807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84AADA-C0A5-4587-BD8D-FE861D676ECA}" type="slidenum">
              <a:rPr lang="nb-NO" altLang="sv-SE" sz="1200"/>
              <a:pPr eaLnBrk="1" hangingPunct="1">
                <a:spcBef>
                  <a:spcPct val="0"/>
                </a:spcBef>
              </a:pPr>
              <a:t>25</a:t>
            </a:fld>
            <a:endParaRPr lang="nb-NO" altLang="sv-SE" sz="1200"/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CC6151-DC3D-4BD9-AB2F-ABAF03D908D2}" type="slidenum">
              <a:rPr lang="nb-NO" altLang="sv-SE" sz="1200"/>
              <a:pPr eaLnBrk="1" hangingPunct="1"/>
              <a:t>26</a:t>
            </a:fld>
            <a:endParaRPr lang="nb-NO" altLang="sv-SE" sz="120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sv-S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45BA8-EB4C-4D00-A1B2-95133CCEC339}" type="slidenum">
              <a:rPr lang="nb-NO" altLang="sv-SE" sz="1200"/>
              <a:pPr eaLnBrk="1" hangingPunct="1"/>
              <a:t>27</a:t>
            </a:fld>
            <a:endParaRPr lang="nb-NO" altLang="sv-SE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99D4FC6-4334-4358-ADED-672ABCB73BFE}" type="slidenum">
              <a:rPr lang="en-US" altLang="nb-NO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en-US" altLang="nb-NO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B3F3-5365-43F7-BE7B-18CD36C0877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4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fld id="{809A430D-30EE-4CB4-A43C-5E2A794637FF}" type="slidenum">
              <a:rPr lang="nb-NO" altLang="sv-SE" sz="1200" smtClean="0">
                <a:latin typeface="Arial" charset="0"/>
              </a:rPr>
              <a:pPr/>
              <a:t>10</a:t>
            </a:fld>
            <a:endParaRPr lang="nb-NO" altLang="sv-SE" sz="1200">
              <a:latin typeface="Arial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r" eaLnBrk="1" hangingPunct="1"/>
            <a:fld id="{ED0DD118-49B9-48D8-BF31-42824E4B83A0}" type="slidenum">
              <a:rPr lang="nb-NO" altLang="sv-SE" sz="1200">
                <a:latin typeface="Arial" charset="0"/>
              </a:rPr>
              <a:pPr algn="r" eaLnBrk="1" hangingPunct="1"/>
              <a:t>10</a:t>
            </a:fld>
            <a:endParaRPr lang="nb-NO" altLang="sv-SE" sz="1200">
              <a:latin typeface="Arial" charset="0"/>
            </a:endParaRPr>
          </a:p>
        </p:txBody>
      </p:sp>
      <p:sp>
        <p:nvSpPr>
          <p:cNvPr id="73732" name="Rectangle 7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4" tIns="44057" rIns="88114" bIns="44057" anchor="b"/>
          <a:lstStyle>
            <a:lvl1pPr defTabSz="881063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 defTabSz="881063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 defTabSz="881063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 defTabSz="881063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 defTabSz="881063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r" eaLnBrk="1" hangingPunct="1"/>
            <a:fld id="{3D07ACA6-2CC4-449F-B073-626A9383D697}" type="slidenum">
              <a:rPr lang="nb-NO" altLang="sv-SE" sz="1200">
                <a:latin typeface="Arial" charset="0"/>
              </a:rPr>
              <a:pPr algn="r" eaLnBrk="1" hangingPunct="1"/>
              <a:t>10</a:t>
            </a:fld>
            <a:endParaRPr lang="nb-NO" altLang="sv-SE" sz="1200">
              <a:latin typeface="Arial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114" tIns="44057" rIns="88114" bIns="44057"/>
          <a:lstStyle/>
          <a:p>
            <a:pPr marL="228600" indent="-228600" eaLnBrk="1" hangingPunct="1"/>
            <a:endParaRPr lang="sv-SE" altLang="sv-S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5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B3F3-5365-43F7-BE7B-18CD36C0877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06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u="non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8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nb-NO" dirty="0"/>
          </a:p>
        </p:txBody>
      </p:sp>
      <p:sp>
        <p:nvSpPr>
          <p:cNvPr id="1259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80719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80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A7330C9-1914-4CA7-AD03-BBAB790B4DB0}" type="slidenum">
              <a:rPr lang="en-GB" altLang="nb-NO" smtClean="0">
                <a:latin typeface="Arial" charset="0"/>
              </a:rPr>
              <a:pPr eaLnBrk="1" hangingPunct="1"/>
              <a:t>16</a:t>
            </a:fld>
            <a:endParaRPr lang="en-GB" altLang="nb-NO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4"/>
            <a:ext cx="7772400" cy="617732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21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81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0" y="3208562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5" y="4804000"/>
            <a:ext cx="7772479" cy="3099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5" y="1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4"/>
            <a:ext cx="7772400" cy="617732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2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" y="4894011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77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6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1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1"/>
            <a:ext cx="3960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" y="4895100"/>
            <a:ext cx="1076709" cy="14580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295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6" y="4895100"/>
            <a:ext cx="1076709" cy="14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1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0061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5EA3-2585-4F1E-82C7-449E24F7558E}" type="datetimeFigureOut">
              <a:rPr lang="nb-NO" smtClean="0"/>
              <a:t>18.apr 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534A2-290B-4154-824E-FB95DF52E8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44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4"/>
            <a:ext cx="7772400" cy="617732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21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81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0" y="3208562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5" y="4804000"/>
            <a:ext cx="7772479" cy="3099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50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6" y="-201214"/>
            <a:ext cx="2987675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9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2" y="2058693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395442"/>
            <a:ext cx="224029" cy="272035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33625" y="350364"/>
            <a:ext cx="3495348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410075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6" y="-201214"/>
            <a:ext cx="2987675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9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2" y="2058693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395442"/>
            <a:ext cx="224029" cy="272035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833625" y="350364"/>
            <a:ext cx="3495348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7490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2453966"/>
            <a:ext cx="9144000" cy="26895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6" y="-201214"/>
            <a:ext cx="2987675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Startside – sett inn eget bilde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2" y="2058693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100" y="276495"/>
            <a:ext cx="13500" cy="2446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395442"/>
            <a:ext cx="224029" cy="272035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833625" y="350364"/>
            <a:ext cx="3495348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03628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2453966"/>
            <a:ext cx="9144000" cy="26895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6" y="-201214"/>
            <a:ext cx="2987675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Kapittel / Temaside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100" y="276495"/>
            <a:ext cx="13500" cy="2446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395442"/>
            <a:ext cx="224029" cy="272035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833625" y="350364"/>
            <a:ext cx="3495348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861981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7"/>
            <a:ext cx="4175126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070893" y="3543860"/>
            <a:ext cx="1836738" cy="900244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4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218" y="222489"/>
            <a:ext cx="7344919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218" y="1194598"/>
            <a:ext cx="7344919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9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7"/>
            <a:ext cx="3275013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7344000" cy="339447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070893" y="3543860"/>
            <a:ext cx="1836738" cy="900244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152524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02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5" y="222489"/>
            <a:ext cx="5482469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1" y="1194598"/>
            <a:ext cx="54821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-1"/>
            <a:ext cx="2565000" cy="459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8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5" y="222489"/>
            <a:ext cx="5482469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1" y="1194598"/>
            <a:ext cx="54821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172"/>
            <a:ext cx="2565000" cy="229009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9000" y="2294529"/>
            <a:ext cx="2565000" cy="229009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9217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5481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5481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171"/>
            <a:ext cx="2565000" cy="1539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9000" y="1529951"/>
            <a:ext cx="2565000" cy="1539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579000" y="3057975"/>
            <a:ext cx="2565000" cy="1539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3974308"/>
            <a:ext cx="2016125" cy="484746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29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5481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5481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7928" y="0"/>
            <a:ext cx="2565000" cy="1161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7928" y="1167594"/>
            <a:ext cx="2565000" cy="113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577928" y="2301720"/>
            <a:ext cx="2565000" cy="1161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6577928" y="3455070"/>
            <a:ext cx="2565000" cy="113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3974308"/>
            <a:ext cx="2016125" cy="484746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4"/>
            <a:ext cx="7772400" cy="617732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21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81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0" y="3208562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5" y="4804000"/>
            <a:ext cx="7772479" cy="3099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1311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7344000" cy="85725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7344000" cy="1755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073" y="2975640"/>
            <a:ext cx="9144000" cy="161343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6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9144000" cy="45878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9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8799" y="222647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899100" y="1194199"/>
            <a:ext cx="7344000" cy="3394325"/>
          </a:xfrm>
        </p:spPr>
        <p:txBody>
          <a:bodyPr/>
          <a:lstStyle>
            <a:lvl1pPr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070893" y="3543860"/>
            <a:ext cx="1836738" cy="900244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152524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4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647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899100" y="1194199"/>
            <a:ext cx="7344000" cy="3394325"/>
          </a:xfrm>
        </p:spPr>
        <p:txBody>
          <a:bodyPr/>
          <a:lstStyle>
            <a:lvl1pPr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03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7"/>
            <a:ext cx="7596188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8799" y="222647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9100" y="1193551"/>
            <a:ext cx="3645000" cy="3394472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3551"/>
            <a:ext cx="3591000" cy="3394472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09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6" y="-201214"/>
            <a:ext cx="2987675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9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8"/>
            <a:ext cx="7344000" cy="653477"/>
          </a:xfrm>
        </p:spPr>
        <p:txBody>
          <a:bodyPr lIns="0" anchor="t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0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395442"/>
            <a:ext cx="224029" cy="272035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833625" y="350364"/>
            <a:ext cx="3495348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432990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6" y="-201214"/>
            <a:ext cx="2987675" cy="207747"/>
          </a:xfrm>
          <a:prstGeom prst="rect">
            <a:avLst/>
          </a:prstGeom>
          <a:noFill/>
        </p:spPr>
        <p:txBody>
          <a:bodyPr lIns="68579" tIns="34289" rIns="68579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Sluttside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9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8"/>
            <a:ext cx="7344000" cy="653477"/>
          </a:xfrm>
        </p:spPr>
        <p:txBody>
          <a:bodyPr lIns="0" anchor="t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0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9" y="395442"/>
            <a:ext cx="224029" cy="272035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33625" y="350364"/>
            <a:ext cx="3495348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448152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5" y="-201214"/>
            <a:ext cx="2987675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Startside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6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2" y="2058693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395441"/>
            <a:ext cx="224029" cy="272035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33625" y="350363"/>
            <a:ext cx="34953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658457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" y="-201214"/>
            <a:ext cx="2987675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Startside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6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2" y="2058693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395441"/>
            <a:ext cx="224029" cy="272035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833625" y="350363"/>
            <a:ext cx="34953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4092884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2453966"/>
            <a:ext cx="9144000" cy="26895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" y="-201214"/>
            <a:ext cx="2987675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Startside – sett inn eget bilde</a:t>
            </a: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899592" y="2058693"/>
            <a:ext cx="7344000" cy="216000"/>
          </a:xfrm>
        </p:spPr>
        <p:txBody>
          <a:bodyPr lIns="0" anchor="ctr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100" y="276495"/>
            <a:ext cx="13500" cy="2446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395441"/>
            <a:ext cx="224029" cy="272035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833625" y="350363"/>
            <a:ext cx="34953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316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4"/>
            <a:ext cx="7772400" cy="617732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21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81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0" y="3208562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5" y="4804000"/>
            <a:ext cx="7772479" cy="3099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202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2453966"/>
            <a:ext cx="9144000" cy="26895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9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5" y="-201214"/>
            <a:ext cx="2987675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Kapittel / Temaside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100" y="276495"/>
            <a:ext cx="13500" cy="2446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395441"/>
            <a:ext cx="224029" cy="272035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833625" y="350363"/>
            <a:ext cx="34953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335483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7"/>
            <a:ext cx="4175126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070893" y="3543859"/>
            <a:ext cx="1836738" cy="90024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4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217" y="222489"/>
            <a:ext cx="7344919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217" y="1194598"/>
            <a:ext cx="7344919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2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7"/>
            <a:ext cx="3275013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9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7344000" cy="339447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070893" y="3543859"/>
            <a:ext cx="1836738" cy="90024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152524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9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4" y="222489"/>
            <a:ext cx="5482469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1" y="1194598"/>
            <a:ext cx="54821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-1"/>
            <a:ext cx="2565000" cy="459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16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kulepunkter - 2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4" y="222489"/>
            <a:ext cx="5482469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1" y="1194598"/>
            <a:ext cx="54821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171"/>
            <a:ext cx="2565000" cy="229009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9000" y="2294528"/>
            <a:ext cx="2565000" cy="229009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21509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5481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5481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9000" y="171"/>
            <a:ext cx="2565000" cy="1539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9000" y="1529951"/>
            <a:ext cx="2565000" cy="1539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579000" y="3057975"/>
            <a:ext cx="2565000" cy="1539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3974308"/>
            <a:ext cx="2016125" cy="4847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45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5481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54810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577928" y="0"/>
            <a:ext cx="2565000" cy="1161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6577928" y="1167594"/>
            <a:ext cx="2565000" cy="113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6577928" y="2301720"/>
            <a:ext cx="2565000" cy="1161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6577928" y="3455070"/>
            <a:ext cx="2565000" cy="113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3974308"/>
            <a:ext cx="2016125" cy="4847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900" dirty="0" err="1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900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85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489"/>
            <a:ext cx="7344000" cy="857250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100" y="1194598"/>
            <a:ext cx="7344000" cy="1755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073" y="2975640"/>
            <a:ext cx="9144000" cy="161343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0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9144000" cy="458787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ikonet for å legge til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22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8799" y="222647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899100" y="1194198"/>
            <a:ext cx="7344000" cy="3394325"/>
          </a:xfrm>
        </p:spPr>
        <p:txBody>
          <a:bodyPr/>
          <a:lstStyle>
            <a:lvl1pPr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070893" y="3543859"/>
            <a:ext cx="1836738" cy="90024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b="1" dirty="0">
                <a:solidFill>
                  <a:prstClr val="black"/>
                </a:solidFill>
                <a:latin typeface="Arial" charset="0"/>
              </a:rPr>
              <a:t>For å få sidenummer, dato og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”Sett Inn” -&gt; Topp og bunntekst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- Huk 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152524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4"/>
            <a:ext cx="7772400" cy="617732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21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81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0" y="3208562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5" y="4804000"/>
            <a:ext cx="7772479" cy="3099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503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100" y="222647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899100" y="1194198"/>
            <a:ext cx="7344000" cy="3394325"/>
          </a:xfrm>
        </p:spPr>
        <p:txBody>
          <a:bodyPr/>
          <a:lstStyle>
            <a:lvl1pPr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79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598"/>
            <a:ext cx="7596188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8799" y="222647"/>
            <a:ext cx="73440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9100" y="1193550"/>
            <a:ext cx="3645000" cy="3394472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3550"/>
            <a:ext cx="3591000" cy="3394472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r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5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5" y="-201214"/>
            <a:ext cx="2987675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Sluttside Alternativ 1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6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653477"/>
          </a:xfrm>
        </p:spPr>
        <p:txBody>
          <a:bodyPr lIns="0" anchor="t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0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395441"/>
            <a:ext cx="224029" cy="272035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833625" y="350363"/>
            <a:ext cx="34953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1210838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5179"/>
            <a:ext cx="9161860" cy="268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5" y="-201214"/>
            <a:ext cx="2987675" cy="2077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prstClr val="black"/>
                </a:solidFill>
                <a:latin typeface="Arial" charset="0"/>
              </a:rPr>
              <a:t>Norsk mal: Sluttside Alternativ 2</a:t>
            </a: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796880" y="276496"/>
            <a:ext cx="0" cy="24468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899592" y="1788445"/>
            <a:ext cx="7344000" cy="653477"/>
          </a:xfrm>
        </p:spPr>
        <p:txBody>
          <a:bodyPr lIns="0" anchor="t" anchorCtr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Bildekreditering: Slide X: </a:t>
            </a:r>
            <a:r>
              <a:rPr lang="nb-NO" sz="1000" dirty="0"/>
              <a:t>© </a:t>
            </a:r>
            <a:r>
              <a:rPr lang="nb-NO" dirty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899100" y="843558"/>
            <a:ext cx="7344000" cy="8586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8" y="395441"/>
            <a:ext cx="224029" cy="272035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833625" y="350363"/>
            <a:ext cx="34953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1000" dirty="0">
                <a:solidFill>
                  <a:prstClr val="black"/>
                </a:solidFill>
                <a:latin typeface="Arial" charset="0"/>
              </a:rPr>
              <a:t>Helse- og</a:t>
            </a:r>
            <a:br>
              <a:rPr lang="nb-NO" sz="1000" dirty="0">
                <a:solidFill>
                  <a:prstClr val="black"/>
                </a:solidFill>
                <a:latin typeface="Arial" charset="0"/>
              </a:rPr>
            </a:br>
            <a:r>
              <a:rPr lang="nb-NO" sz="1000" dirty="0">
                <a:solidFill>
                  <a:prstClr val="black"/>
                </a:solidFill>
                <a:latin typeface="Arial" charset="0"/>
              </a:rPr>
              <a:t>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3069194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4725593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63" y="1701404"/>
            <a:ext cx="9141485" cy="30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6" y="-201213"/>
            <a:ext cx="29876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1545639"/>
            <a:ext cx="7632700" cy="1102519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2914653"/>
            <a:ext cx="7632700" cy="278169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Foredragsholder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489722"/>
            <a:ext cx="7632700" cy="242888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CF2A-FD0B-4253-B797-EA7730EB9AC4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160748" y="3696760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for engelsk mal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på utformingsfanen og velg DEPMAL – engelsk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Eller  velg  DEPMAL– engelsk under ”oppsett”.</a:t>
            </a:r>
          </a:p>
        </p:txBody>
      </p:sp>
      <p:pic>
        <p:nvPicPr>
          <p:cNvPr id="14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86256" y="426360"/>
            <a:ext cx="3169920" cy="63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0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6"/>
            <a:ext cx="417512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3281363"/>
            <a:ext cx="18367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få  bort sidenummer, dato, samt redigere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7632266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7631838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194200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bokmål stavekontroll: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bokmål under ”språk”</a:t>
            </a:r>
          </a:p>
        </p:txBody>
      </p:sp>
    </p:spTree>
    <p:extLst>
      <p:ext uri="{BB962C8B-B14F-4D97-AF65-F5344CB8AC3E}">
        <p14:creationId xmlns:p14="http://schemas.microsoft.com/office/powerpoint/2010/main" val="3233662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og venstre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6"/>
            <a:ext cx="417512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venstrestilte bobler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3281363"/>
            <a:ext cx="18367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få  bort sidenummer, dato, samt redigere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7632266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7631838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194200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bokmål stavekontroll: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bokmål under ”språk”</a:t>
            </a:r>
          </a:p>
        </p:txBody>
      </p:sp>
      <p:pic>
        <p:nvPicPr>
          <p:cNvPr id="11" name="Bilde 10" descr="Grønn_mønster4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1247" y="4149900"/>
            <a:ext cx="3792707" cy="6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9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 og høyre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HODBlå_mønster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9522" y="235049"/>
            <a:ext cx="1200150" cy="1121569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-71438" y="-207166"/>
            <a:ext cx="4175126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høyrestilte bobler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3281363"/>
            <a:ext cx="18367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få  bort sidenummer, dato, samt redigere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7632266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7631838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6CEFC-E2A8-487F-A5B2-A566719C223D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194200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bokmål stavekontroll: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bokmål under ”språk”</a:t>
            </a:r>
          </a:p>
        </p:txBody>
      </p:sp>
      <p:pic>
        <p:nvPicPr>
          <p:cNvPr id="11" name="Bilde 10" descr="Grønn_mønster4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48070" y="4149900"/>
            <a:ext cx="3792707" cy="6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6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07166"/>
            <a:ext cx="327501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7632266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7631838" cy="339447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FC2D-BD65-4768-A1BA-B6912D06504F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97100" y="1194200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bokmål stavekontroll: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bokmål under ”språk”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160588" y="3281363"/>
            <a:ext cx="183673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få  bort sidenummer, dato, samt redigere tittel på presentasjon: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10" name="Vinkel 9"/>
          <p:cNvCxnSpPr/>
          <p:nvPr userDrawn="1"/>
        </p:nvCxnSpPr>
        <p:spPr>
          <a:xfrm>
            <a:off x="-1152525" y="4488656"/>
            <a:ext cx="828675" cy="48577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2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3974309"/>
            <a:ext cx="2016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png-format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6372708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637228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47601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D29-D0FA-4EEB-A0C7-23E9BC02F330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5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4"/>
            <a:ext cx="7772400" cy="617732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21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0" y="3208562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81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5" y="4804000"/>
            <a:ext cx="7772479" cy="30995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881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6372708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637228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49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4900"/>
            <a:ext cx="1944000" cy="15849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98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5D76-6D58-4C3E-8DC6-F338C3DB766C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3974309"/>
            <a:ext cx="2016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png-format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42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4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6372708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7"/>
            <a:ext cx="637228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190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190700"/>
            <a:ext cx="1944000" cy="1301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2381400"/>
            <a:ext cx="1944000" cy="1190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3569400"/>
            <a:ext cx="1944000" cy="1190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3974309"/>
            <a:ext cx="2016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png-format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67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3558781"/>
            <a:ext cx="20161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22489"/>
            <a:ext cx="7632266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194598"/>
            <a:ext cx="7631838" cy="13771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2571752"/>
            <a:ext cx="9144000" cy="218724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10B0-B275-4367-BD31-8D8F4A9749A9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304764" y="1949056"/>
            <a:ext cx="2016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png-format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37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547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ABE8-6EAC-42C8-A7A8-126197E5DDE2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304764" y="1949056"/>
            <a:ext cx="2016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jpg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og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png-format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268538" y="3558781"/>
            <a:ext cx="201612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</p:spTree>
    <p:extLst>
      <p:ext uri="{BB962C8B-B14F-4D97-AF65-F5344CB8AC3E}">
        <p14:creationId xmlns:p14="http://schemas.microsoft.com/office/powerpoint/2010/main" val="3914153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3835006"/>
            <a:ext cx="2016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HODs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194198"/>
            <a:ext cx="7632700" cy="340280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6A4C-46EA-4F41-8E40-E4968A13CCED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42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3835006"/>
            <a:ext cx="2016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HODs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194198"/>
            <a:ext cx="7632700" cy="340280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3D1-B755-45F0-85AB-ABB0896C71E9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86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2286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3835006"/>
            <a:ext cx="20161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HODs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200150"/>
            <a:ext cx="3776662" cy="33944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703638" cy="339447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EDA3C-6C15-4D48-B662-02A74F993168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63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4725593"/>
            <a:ext cx="91440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63" y="1701404"/>
            <a:ext cx="9141485" cy="302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6" y="-201213"/>
            <a:ext cx="2987675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3974309"/>
            <a:ext cx="241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1545639"/>
            <a:ext cx="7632700" cy="1102519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2914653"/>
            <a:ext cx="7632700" cy="278169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Navn Foredragsholder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489722"/>
            <a:ext cx="7632700" cy="242888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D927-2C4C-4B22-BD48-69E03D7481C0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15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86256" y="426360"/>
            <a:ext cx="3169920" cy="63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5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5" y="1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4"/>
            <a:ext cx="7772400" cy="617732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2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" y="4894011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5" y="1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4"/>
            <a:ext cx="7772400" cy="617732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2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" y="4894011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5" y="1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4"/>
            <a:ext cx="7772400" cy="617732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32"/>
            <a:ext cx="7772400" cy="448455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" y="4894011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500984"/>
            <a:ext cx="8208000" cy="617732"/>
          </a:xfrm>
          <a:prstGeom prst="rect">
            <a:avLst/>
          </a:prstGeom>
        </p:spPr>
        <p:txBody>
          <a:bodyPr vert="horz" lIns="89998" tIns="46799" rIns="89998" bIns="46799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1"/>
            <a:ext cx="8208000" cy="3394472"/>
          </a:xfrm>
          <a:prstGeom prst="rect">
            <a:avLst/>
          </a:prstGeom>
        </p:spPr>
        <p:txBody>
          <a:bodyPr vert="horz" lIns="89998" tIns="46799" rIns="89998" bIns="46799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6"/>
            <a:ext cx="1080120" cy="108011"/>
          </a:xfrm>
          <a:prstGeom prst="rect">
            <a:avLst/>
          </a:prstGeom>
        </p:spPr>
        <p:txBody>
          <a:bodyPr lIns="91438" tIns="45719" rIns="91438" bIns="45719"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82"/>
            <a:ext cx="2160240" cy="162017"/>
          </a:xfrm>
          <a:prstGeom prst="rect">
            <a:avLst/>
          </a:prstGeom>
        </p:spPr>
        <p:txBody>
          <a:bodyPr lIns="91438" tIns="45719" rIns="91438" bIns="45719"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/>
              <a:t>Ole Trygve Stigen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6"/>
            <a:ext cx="648072" cy="108011"/>
          </a:xfrm>
          <a:prstGeom prst="rect">
            <a:avLst/>
          </a:prstGeom>
        </p:spPr>
        <p:txBody>
          <a:bodyPr lIns="91438" tIns="45719" rIns="91438" bIns="45719"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" y="4894011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2" r:id="rId12"/>
    <p:sldLayoutId id="2147483670" r:id="rId13"/>
    <p:sldLayoutId id="2147483671" r:id="rId14"/>
    <p:sldLayoutId id="2147483653" r:id="rId15"/>
    <p:sldLayoutId id="2147483654" r:id="rId16"/>
    <p:sldLayoutId id="2147483669" r:id="rId17"/>
    <p:sldLayoutId id="2147483668" r:id="rId18"/>
    <p:sldLayoutId id="2147483724" r:id="rId19"/>
  </p:sldLayoutIdLst>
  <p:hf hdr="0"/>
  <p:txStyles>
    <p:titleStyle>
      <a:lvl1pPr algn="l" defTabSz="914378" rtl="0" eaLnBrk="1" latinLnBrk="0" hangingPunct="1">
        <a:spcBef>
          <a:spcPct val="0"/>
        </a:spcBef>
        <a:buNone/>
        <a:defRPr sz="34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99213" y="222647"/>
            <a:ext cx="7020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99213" y="1194198"/>
            <a:ext cx="70200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6" y="4735800"/>
            <a:ext cx="751610" cy="162000"/>
          </a:xfrm>
          <a:prstGeom prst="rect">
            <a:avLst/>
          </a:prstGeom>
        </p:spPr>
        <p:txBody>
          <a:bodyPr lIns="53999" tIns="34289" rIns="0" bIns="34289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prstClr val="black"/>
                </a:solidFill>
                <a:latin typeface="Arial" charset="0"/>
              </a:rPr>
              <a:t>07.09.2016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lIns="68579" tIns="34289" rIns="0" bIns="34289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Arial" charset="0"/>
              </a:rPr>
              <a:t>Ole Trygve Stigen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lIns="68579" tIns="34289" rIns="0" bIns="34289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446732" y="4728237"/>
            <a:ext cx="1944216" cy="16158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00" dirty="0">
                <a:solidFill>
                  <a:prstClr val="black"/>
                </a:solidFill>
                <a:latin typeface="Arial" charset="0"/>
              </a:rPr>
              <a:t>Helse- og omsorgsdepartementet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" y="4733779"/>
            <a:ext cx="135015" cy="163947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460401" y="4650984"/>
            <a:ext cx="0" cy="4925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19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99213" y="222647"/>
            <a:ext cx="7020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99213" y="1194197"/>
            <a:ext cx="70200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56305" y="4735800"/>
            <a:ext cx="751610" cy="162000"/>
          </a:xfrm>
          <a:prstGeom prst="rect">
            <a:avLst/>
          </a:prstGeom>
        </p:spPr>
        <p:txBody>
          <a:bodyPr lIns="54000" tIns="34290" rIns="0" bIns="3429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solidFill>
                  <a:prstClr val="black"/>
                </a:solidFill>
                <a:latin typeface="Arial" charset="0"/>
              </a:rPr>
              <a:t>07.09.2016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56865" y="4735800"/>
            <a:ext cx="4266474" cy="162000"/>
          </a:xfrm>
          <a:prstGeom prst="rect">
            <a:avLst/>
          </a:prstGeom>
        </p:spPr>
        <p:txBody>
          <a:bodyPr lIns="68580" tIns="34290" rIns="0" bIns="3429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>
                <a:solidFill>
                  <a:prstClr val="black"/>
                </a:solidFill>
                <a:latin typeface="Arial" charset="0"/>
              </a:rPr>
              <a:t>Ole Trygve Stigen</a:t>
            </a: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33739" y="4735800"/>
            <a:ext cx="377732" cy="162000"/>
          </a:xfrm>
          <a:prstGeom prst="rect">
            <a:avLst/>
          </a:prstGeom>
        </p:spPr>
        <p:txBody>
          <a:bodyPr lIns="68580" tIns="34290" rIns="0" bIns="3429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446732" y="4728236"/>
            <a:ext cx="1944216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600" dirty="0">
                <a:solidFill>
                  <a:prstClr val="black"/>
                </a:solidFill>
                <a:latin typeface="Arial" charset="0"/>
              </a:rPr>
              <a:t>Helse- og omsorgsdepartementet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7" y="4733778"/>
            <a:ext cx="135015" cy="163947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460401" y="4650983"/>
            <a:ext cx="0" cy="4925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4758928"/>
            <a:ext cx="9144000" cy="404813"/>
          </a:xfrm>
          <a:prstGeom prst="rect">
            <a:avLst/>
          </a:prstGeom>
          <a:solidFill>
            <a:srgbClr val="8EB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22647"/>
            <a:ext cx="7632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31" y="1194198"/>
            <a:ext cx="763111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4840002"/>
            <a:ext cx="21336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defTabSz="914400">
              <a:defRPr/>
            </a:pPr>
            <a:r>
              <a:rPr lang="nb-NO">
                <a:solidFill>
                  <a:prstClr val="black"/>
                </a:solidFill>
              </a:rPr>
              <a:t>07.09.2016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4840002"/>
            <a:ext cx="28956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defTabSz="914400">
              <a:defRPr/>
            </a:pPr>
            <a:r>
              <a:rPr lang="nb-NO" dirty="0">
                <a:solidFill>
                  <a:prstClr val="black"/>
                </a:solidFill>
              </a:rPr>
              <a:t>Ole Trygve Stigen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4840002"/>
            <a:ext cx="53975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defTabSz="914400">
              <a:defRPr/>
            </a:pPr>
            <a:fld id="{64C74751-260E-4041-9068-EBF1D4BC1DBF}" type="slidenum">
              <a:rPr lang="nb-NO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084174" y="4850544"/>
            <a:ext cx="2701057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prstClr val="black"/>
                </a:solidFill>
                <a:latin typeface="Verdana" pitchFamily="34" charset="0"/>
              </a:rPr>
              <a:t>Helse- og omsorgsdepartementet</a:t>
            </a:r>
          </a:p>
        </p:txBody>
      </p:sp>
    </p:spTree>
    <p:extLst>
      <p:ext uri="{BB962C8B-B14F-4D97-AF65-F5344CB8AC3E}">
        <p14:creationId xmlns:p14="http://schemas.microsoft.com/office/powerpoint/2010/main" val="25967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5.jpeg"/><Relationship Id="rId21" Type="http://schemas.openxmlformats.org/officeDocument/2006/relationships/image" Target="../media/image32.jp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hyperlink" Target="mailto:olb@helsedir.no" TargetMode="Externa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Lists/Publikasjoner/Attachments/710/Fysisk-aktivitet-blant-%206-9-og-15-aringer-i-norge-resultater-fra-en-kartlegging-i-2011-IS-200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stikkbanken.oslo.kommune.no/webview/index.jsp?headers=r&amp;virtualsubset=Andel_value&amp;v=2&amp;stubs=Region&amp;measure=common&amp;virtualslice=Andel_value&amp;Regionsubset=0301,030101a+-+030115a&amp;rsubset=2015&amp;layers=virtual&amp;measuretype=4&amp;study=http://192.168.101.44:80/obj/fStudy/Fysisk!aktivitet!blant!unge!etter!bydel&amp;cube=http://192.168.101.44:80/obj/fCube/Fysisk!aktivitet!blant!unge!etter!bydel_C1&amp;mode=cube&amp;top=yes" TargetMode="External"/><Relationship Id="rId2" Type="http://schemas.openxmlformats.org/officeDocument/2006/relationships/hyperlink" Target="https://helsedirektoratet.no/Lists/Publikasjoner/Attachments/710/Fysisk-aktivitet-blant-%206-9-og-15-aringer-i-norge-resultater-fra-en-kartlegging-i-2011-IS-2002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Lists/Publikasjoner/Attachments/991/Fysisk%20aktivitet%20og%20sedat%20tid%20blant%20voksne%20og%20eldre%20i%20Norge%202014-1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globalassets/dokumenterfiler/pilotundersokelsen-om-folkehelsen-i-agderfylkene-og-vestfold--utvalgte-resultater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sedirektoratet.no/Lists/Publikasjoner/Attachments/711/Fysisk-aktivitet-blant-barn-og-ungdom-resultater-fra-en-kartlegging-av-9-og-15-aringer-IS-1533.pdf" TargetMode="External"/><Relationship Id="rId5" Type="http://schemas.openxmlformats.org/officeDocument/2006/relationships/image" Target="../media/image39.emf"/><Relationship Id="rId4" Type="http://schemas.openxmlformats.org/officeDocument/2006/relationships/hyperlink" Target="https://helsedirektoratet.no/Lists/Publikasjoner/Attachments/991/Fysisk%20aktivitet%20og%20sedat%20tid%20blant%20voksne%20og%20eldre%20i%20Norge%202014-15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helsedirektoratet.no/Sider/Anbefalinger-om-kosthold,-ern&#230;ring-og-fysisk-aktivite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Lists/Publikasjoner/Attachments/991/Fysisk%20aktivitet%20og%20sedat%20tid%20blant%20voksne%20og%20eldre%20i%20Norge%202014-15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Lists/Publikasjoner/Attachments/991/Fysisk%20aktivitet%20og%20sedat%20tid%20blant%20voksne%20og%20eldre%20i%20Norge%202014-15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helsedirektoratet.no/Lists/Publikasjoner/Attachments/991/Fysisk%20aktivitet%20og%20sedat%20tid%20blant%20voksne%20og%20eldre%20i%20Norge%202014-15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unetorget.no/Temaomrader/Folkehelse/Hva-og-hvorfor-folkehelse/Ny-folkehelselov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regjeringen.no/globalassets/upload/hod/vedlegg/handlingsplan_2005-2009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vista-analyse.no/themes/site_themes/vista/images/uploads/Samspill_uten_retni_251699a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sta-analyse.no/themes/site_themes/vista/images/uploads/Samspill_uten_retni_251699a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Rolf.Hansen@helsedir.no" TargetMode="External"/><Relationship Id="rId2" Type="http://schemas.openxmlformats.org/officeDocument/2006/relationships/hyperlink" Target="https://response.questback.com/sosialoghelsedirektoratet/uoqztxxfmh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Olov.Belander@helsedir.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publikasjoner/kunnskapsgrunnlag-fysisk-aktivitet-innspill-til-departementets-videre-arbeid-for-okt-fysisk-aktivitet-og-redusert-inaktivitet-i-befolkningen-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direktoratet.no/publikasjoner/kunnskapsgrunnlag-fysisk-aktivitet-innspill-til-departementets-videre-arbeid-for-okt-fysisk-aktivitet-og-redusert-inaktivitet-i-befolkningen-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ortinget.no/no/Saker-og-publikasjoner/Vedtak/Vedtak/Sak/?p=68714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79" y="1237695"/>
            <a:ext cx="1091289" cy="827144"/>
          </a:xfrm>
          <a:prstGeom prst="rect">
            <a:avLst/>
          </a:prstGeom>
        </p:spPr>
      </p:pic>
      <p:pic>
        <p:nvPicPr>
          <p:cNvPr id="1031" name="Picture 7" descr="\\shdir.no\root\Intern\Users\Users1\HIM\My Documents\My Pictures\ima702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6007"/>
            <a:ext cx="494458" cy="7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5243" y="3571293"/>
            <a:ext cx="7772400" cy="1448729"/>
          </a:xfrm>
        </p:spPr>
        <p:txBody>
          <a:bodyPr/>
          <a:lstStyle/>
          <a:p>
            <a:r>
              <a:rPr lang="nb-NO" sz="2400" dirty="0"/>
              <a:t>Ny nasjonal handlingsplan for økt fysisk aktivitet</a:t>
            </a:r>
            <a:br>
              <a:rPr lang="nb-NO" sz="2400" dirty="0"/>
            </a:br>
            <a:r>
              <a:rPr lang="nb-NO" sz="1800" dirty="0"/>
              <a:t>Innspills møte Agder </a:t>
            </a:r>
            <a:br>
              <a:rPr lang="nb-NO" sz="1800" dirty="0"/>
            </a:br>
            <a:br>
              <a:rPr lang="nb-NO" sz="1600" dirty="0"/>
            </a:br>
            <a:r>
              <a:rPr lang="nb-NO" sz="1400" dirty="0"/>
              <a:t>Olov Belander, avdeling miljø og helse, 18. april 2018</a:t>
            </a:r>
            <a:br>
              <a:rPr lang="nb-NO" sz="1400" dirty="0"/>
            </a:br>
            <a:r>
              <a:rPr lang="nb-NO" sz="1400" dirty="0">
                <a:hlinkClick r:id="rId5"/>
              </a:rPr>
              <a:t>olb@helsedir.no</a:t>
            </a:r>
            <a:r>
              <a:rPr lang="nb-NO" sz="1400" dirty="0"/>
              <a:t>, 24 16 34 78</a:t>
            </a:r>
          </a:p>
        </p:txBody>
      </p:sp>
      <p:pic>
        <p:nvPicPr>
          <p:cNvPr id="1027" name="Picture 3" descr="\\shdir.no\root\Intern\Users\Users1\HIM\My Documents\My Pictures\1272921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b="12405"/>
          <a:stretch>
            <a:fillRect/>
          </a:stretch>
        </p:blipFill>
        <p:spPr bwMode="auto">
          <a:xfrm>
            <a:off x="3059832" y="1317636"/>
            <a:ext cx="1979711" cy="6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hdir.no\root\Intern\Users\Users1\HIM\My Documents\My Pictures\ima370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58" y="148452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hdir.no\root\Intern\Users\Users1\HIM\My Documents\My Pictures\ima101198- yellow flowe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3478"/>
            <a:ext cx="1074553" cy="16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hdir.no\root\Intern\Users\Users1\HIM\My Documents\My Pictures\ima1046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0" y="125506"/>
            <a:ext cx="910750" cy="13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hdir.no\root\Intern\Users\Users1\HIM\My Documents\My Pictures\ima9931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10" y="1945267"/>
            <a:ext cx="1719064" cy="11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hdir.no\root\Intern\Users\Users1\HIM\My Documents\My Pictures\nat9399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52" y="123478"/>
            <a:ext cx="1571616" cy="10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hdir.no\root\Intern\Users\Users1\HIM\My Documents\My Pictures\nat9454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67" y="148452"/>
            <a:ext cx="1106486" cy="11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hdir.no\root\Intern\Users\Users1\HIM\My Documents\My Pictures\Kopi (2) av Fotolia_30288397_Subscription_X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0" y="1189251"/>
            <a:ext cx="1326844" cy="8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shdir.no\root\Intern\Users\Users1\HIM\My Documents\My Pictures\ima4243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01836"/>
            <a:ext cx="1139676" cy="12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\\shdir.no\root\Intern\Users\Users1\HIM\My Documents\My Pictures\201925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80" y="2039539"/>
            <a:ext cx="1568914" cy="10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\\shdir.no\root\Intern\Users\Users1\HIM\My Documents\My Pictures\ima3704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94" y="2104726"/>
            <a:ext cx="1581366" cy="9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57" y="2045367"/>
            <a:ext cx="737935" cy="1040116"/>
          </a:xfrm>
          <a:prstGeom prst="rect">
            <a:avLst/>
          </a:prstGeom>
        </p:spPr>
      </p:pic>
      <p:pic>
        <p:nvPicPr>
          <p:cNvPr id="1038" name="Picture 14" descr="\\shdir.no\root\Intern\Users\Users1\HIM\My Documents\My Pictures\ima7134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478"/>
            <a:ext cx="737657" cy="11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39" y="123478"/>
            <a:ext cx="493421" cy="913978"/>
          </a:xfrm>
          <a:prstGeom prst="rect">
            <a:avLst/>
          </a:prstGeom>
        </p:spPr>
      </p:pic>
      <p:pic>
        <p:nvPicPr>
          <p:cNvPr id="1042" name="Picture 18" descr="\\shdir.no\root\Intern\Users\Users1\HIM\My Documents\My Pictures\ets2353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2" y="2045367"/>
            <a:ext cx="1579627" cy="10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1" y="123478"/>
            <a:ext cx="1175363" cy="92791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06468"/>
            <a:ext cx="1368152" cy="8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</a:t>
            </a:r>
            <a:endParaRPr lang="nb-NO"/>
          </a:p>
        </p:txBody>
      </p:sp>
      <p:sp>
        <p:nvSpPr>
          <p:cNvPr id="14339" name="Plassholder for dato 1"/>
          <p:cNvSpPr txBox="1">
            <a:spLocks noGrp="1"/>
          </p:cNvSpPr>
          <p:nvPr/>
        </p:nvSpPr>
        <p:spPr bwMode="auto">
          <a:xfrm>
            <a:off x="609601" y="4800600"/>
            <a:ext cx="938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r>
              <a:rPr lang="nb-NO" altLang="sv-SE" sz="1100">
                <a:solidFill>
                  <a:schemeClr val="tx2"/>
                </a:solidFill>
                <a:latin typeface="Arial" charset="0"/>
              </a:rPr>
              <a:t>10.12.2010</a:t>
            </a:r>
            <a:endParaRPr lang="nb-NO" altLang="sv-SE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" name="Plassholder for dato 3"/>
          <p:cNvSpPr txBox="1">
            <a:spLocks noGrp="1"/>
          </p:cNvSpPr>
          <p:nvPr/>
        </p:nvSpPr>
        <p:spPr bwMode="auto">
          <a:xfrm>
            <a:off x="1066800" y="4686300"/>
            <a:ext cx="19050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nb-NO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rPr>
              <a:t>18.10.10 </a:t>
            </a:r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nb-NO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143500"/>
          </a:xfrm>
          <a:solidFill>
            <a:schemeClr val="tx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Times"/>
              <a:buNone/>
            </a:pPr>
            <a:endParaRPr lang="nb-NO" altLang="sv-SE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Times"/>
              <a:buNone/>
            </a:pPr>
            <a:r>
              <a:rPr lang="nb-NO" altLang="sv-SE" sz="3200" b="1" dirty="0">
                <a:solidFill>
                  <a:schemeClr val="bg1"/>
                </a:solidFill>
              </a:rPr>
              <a:t>Økt eller redusert aktivitet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Times"/>
              <a:buNone/>
            </a:pPr>
            <a:endParaRPr lang="nb-NO" altLang="sv-SE" sz="3200" b="1" dirty="0">
              <a:solidFill>
                <a:schemeClr val="bg1"/>
              </a:solidFill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250826" y="3057525"/>
            <a:ext cx="1584325" cy="701279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/>
            <a:endParaRPr lang="sv-SE" altLang="sv-SE" sz="1800">
              <a:latin typeface="Tahoma" pitchFamily="34" charset="0"/>
            </a:endParaRPr>
          </a:p>
        </p:txBody>
      </p:sp>
      <p:sp>
        <p:nvSpPr>
          <p:cNvPr id="14344" name="AutoShape 5"/>
          <p:cNvSpPr>
            <a:spLocks noChangeArrowheads="1"/>
          </p:cNvSpPr>
          <p:nvPr/>
        </p:nvSpPr>
        <p:spPr bwMode="auto">
          <a:xfrm>
            <a:off x="2051051" y="3057525"/>
            <a:ext cx="1584325" cy="701279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/>
            <a:endParaRPr lang="sv-SE" altLang="sv-SE" sz="1800">
              <a:latin typeface="Tahoma" pitchFamily="34" charset="0"/>
            </a:endParaRPr>
          </a:p>
        </p:txBody>
      </p:sp>
      <p:sp>
        <p:nvSpPr>
          <p:cNvPr id="14345" name="AutoShape 6"/>
          <p:cNvSpPr>
            <a:spLocks noChangeArrowheads="1"/>
          </p:cNvSpPr>
          <p:nvPr/>
        </p:nvSpPr>
        <p:spPr bwMode="auto">
          <a:xfrm>
            <a:off x="3851276" y="3057525"/>
            <a:ext cx="1584325" cy="701279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/>
            <a:endParaRPr lang="sv-SE" altLang="sv-SE" sz="1800">
              <a:latin typeface="Tahoma" pitchFamily="34" charset="0"/>
            </a:endParaRPr>
          </a:p>
        </p:txBody>
      </p:sp>
      <p:sp>
        <p:nvSpPr>
          <p:cNvPr id="14346" name="AutoShape 7"/>
          <p:cNvSpPr>
            <a:spLocks noChangeArrowheads="1"/>
          </p:cNvSpPr>
          <p:nvPr/>
        </p:nvSpPr>
        <p:spPr bwMode="auto">
          <a:xfrm>
            <a:off x="5651501" y="3057525"/>
            <a:ext cx="1584325" cy="701279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/>
            <a:endParaRPr lang="sv-SE" altLang="sv-SE" sz="1800">
              <a:latin typeface="Tahoma" pitchFamily="34" charset="0"/>
            </a:endParaRPr>
          </a:p>
        </p:txBody>
      </p:sp>
      <p:sp>
        <p:nvSpPr>
          <p:cNvPr id="14347" name="AutoShape 8"/>
          <p:cNvSpPr>
            <a:spLocks noChangeArrowheads="1"/>
          </p:cNvSpPr>
          <p:nvPr/>
        </p:nvSpPr>
        <p:spPr bwMode="auto">
          <a:xfrm>
            <a:off x="7451726" y="3057525"/>
            <a:ext cx="1584325" cy="701279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/>
            <a:endParaRPr lang="sv-SE" altLang="sv-SE" sz="1800">
              <a:latin typeface="Tahoma" pitchFamily="34" charset="0"/>
            </a:endParaRPr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250825" y="3314700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sv-SE" sz="1400" b="1" dirty="0">
                <a:solidFill>
                  <a:srgbClr val="000000"/>
                </a:solidFill>
                <a:latin typeface="Arial" charset="0"/>
              </a:rPr>
              <a:t>SØVN</a:t>
            </a:r>
          </a:p>
        </p:txBody>
      </p:sp>
      <p:sp>
        <p:nvSpPr>
          <p:cNvPr id="14349" name="Text Box 11"/>
          <p:cNvSpPr txBox="1">
            <a:spLocks noChangeArrowheads="1"/>
          </p:cNvSpPr>
          <p:nvPr/>
        </p:nvSpPr>
        <p:spPr bwMode="auto">
          <a:xfrm>
            <a:off x="2051050" y="3314700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sv-SE" sz="1400" b="1">
                <a:solidFill>
                  <a:srgbClr val="000000"/>
                </a:solidFill>
                <a:latin typeface="Arial" charset="0"/>
              </a:rPr>
              <a:t>INAKTIVITET</a:t>
            </a:r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3922714" y="3314700"/>
            <a:ext cx="151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sv-SE" sz="1400" b="1">
                <a:solidFill>
                  <a:srgbClr val="000000"/>
                </a:solidFill>
                <a:latin typeface="Arial" charset="0"/>
              </a:rPr>
              <a:t>LETT AKTIVITET</a:t>
            </a:r>
          </a:p>
        </p:txBody>
      </p:sp>
      <p:sp>
        <p:nvSpPr>
          <p:cNvPr id="14351" name="Text Box 13"/>
          <p:cNvSpPr txBox="1">
            <a:spLocks noChangeArrowheads="1"/>
          </p:cNvSpPr>
          <p:nvPr/>
        </p:nvSpPr>
        <p:spPr bwMode="auto">
          <a:xfrm>
            <a:off x="5651500" y="3209925"/>
            <a:ext cx="151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sv-SE" sz="1400" b="1">
                <a:solidFill>
                  <a:srgbClr val="000000"/>
                </a:solidFill>
                <a:latin typeface="Arial" charset="0"/>
              </a:rPr>
              <a:t>MODERAT AKTIVITET</a:t>
            </a:r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7423151" y="3176587"/>
            <a:ext cx="169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sv-SE" sz="1400" b="1">
                <a:solidFill>
                  <a:srgbClr val="000000"/>
                </a:solidFill>
                <a:latin typeface="Arial" charset="0"/>
              </a:rPr>
              <a:t>ANSTRENGENDE</a:t>
            </a:r>
            <a:br>
              <a:rPr lang="nb-NO" altLang="sv-SE" sz="1400" b="1">
                <a:solidFill>
                  <a:srgbClr val="000000"/>
                </a:solidFill>
                <a:latin typeface="Arial" charset="0"/>
              </a:rPr>
            </a:br>
            <a:r>
              <a:rPr lang="nb-NO" altLang="sv-SE" sz="1400" b="1">
                <a:solidFill>
                  <a:srgbClr val="000000"/>
                </a:solidFill>
                <a:latin typeface="Arial" charset="0"/>
              </a:rPr>
              <a:t>AKTIVITET</a:t>
            </a:r>
            <a:r>
              <a:rPr lang="nb-NO" altLang="sv-SE" sz="1800" b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4353" name="Line 15"/>
          <p:cNvSpPr>
            <a:spLocks noChangeShapeType="1"/>
          </p:cNvSpPr>
          <p:nvPr/>
        </p:nvSpPr>
        <p:spPr bwMode="auto">
          <a:xfrm>
            <a:off x="5535613" y="2571750"/>
            <a:ext cx="0" cy="1835944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4" name="Freeform 16"/>
          <p:cNvSpPr>
            <a:spLocks/>
          </p:cNvSpPr>
          <p:nvPr/>
        </p:nvSpPr>
        <p:spPr bwMode="auto">
          <a:xfrm>
            <a:off x="6516689" y="2453879"/>
            <a:ext cx="1800225" cy="550069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5" name="Freeform 17"/>
          <p:cNvSpPr>
            <a:spLocks/>
          </p:cNvSpPr>
          <p:nvPr/>
        </p:nvSpPr>
        <p:spPr bwMode="auto">
          <a:xfrm>
            <a:off x="2700339" y="2453879"/>
            <a:ext cx="1800225" cy="550069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 cmpd="sng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6" name="Freeform 18"/>
          <p:cNvSpPr>
            <a:spLocks/>
          </p:cNvSpPr>
          <p:nvPr/>
        </p:nvSpPr>
        <p:spPr bwMode="auto">
          <a:xfrm>
            <a:off x="4643439" y="2453879"/>
            <a:ext cx="1800225" cy="550069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7" name="Freeform 20"/>
          <p:cNvSpPr>
            <a:spLocks/>
          </p:cNvSpPr>
          <p:nvPr/>
        </p:nvSpPr>
        <p:spPr bwMode="auto">
          <a:xfrm>
            <a:off x="4716464" y="1545432"/>
            <a:ext cx="3240087" cy="926306"/>
          </a:xfrm>
          <a:custGeom>
            <a:avLst/>
            <a:gdLst>
              <a:gd name="T0" fmla="*/ 0 w 2041"/>
              <a:gd name="T1" fmla="*/ 2147483647 h 778"/>
              <a:gd name="T2" fmla="*/ 2147483647 w 2041"/>
              <a:gd name="T3" fmla="*/ 2147483647 h 778"/>
              <a:gd name="T4" fmla="*/ 2147483647 w 2041"/>
              <a:gd name="T5" fmla="*/ 2147483647 h 778"/>
              <a:gd name="T6" fmla="*/ 0 60000 65536"/>
              <a:gd name="T7" fmla="*/ 0 60000 65536"/>
              <a:gd name="T8" fmla="*/ 0 60000 65536"/>
              <a:gd name="T9" fmla="*/ 0 w 2041"/>
              <a:gd name="T10" fmla="*/ 0 h 778"/>
              <a:gd name="T11" fmla="*/ 2041 w 2041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778">
                <a:moveTo>
                  <a:pt x="0" y="733"/>
                </a:moveTo>
                <a:cubicBezTo>
                  <a:pt x="374" y="366"/>
                  <a:pt x="749" y="0"/>
                  <a:pt x="1089" y="7"/>
                </a:cubicBezTo>
                <a:cubicBezTo>
                  <a:pt x="1429" y="14"/>
                  <a:pt x="1735" y="396"/>
                  <a:pt x="2041" y="778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8" name="Freeform 21"/>
          <p:cNvSpPr>
            <a:spLocks/>
          </p:cNvSpPr>
          <p:nvPr/>
        </p:nvSpPr>
        <p:spPr bwMode="auto">
          <a:xfrm>
            <a:off x="2916239" y="1537098"/>
            <a:ext cx="3240087" cy="926306"/>
          </a:xfrm>
          <a:custGeom>
            <a:avLst/>
            <a:gdLst>
              <a:gd name="T0" fmla="*/ 0 w 2041"/>
              <a:gd name="T1" fmla="*/ 2147483647 h 778"/>
              <a:gd name="T2" fmla="*/ 2147483647 w 2041"/>
              <a:gd name="T3" fmla="*/ 2147483647 h 778"/>
              <a:gd name="T4" fmla="*/ 2147483647 w 2041"/>
              <a:gd name="T5" fmla="*/ 2147483647 h 778"/>
              <a:gd name="T6" fmla="*/ 0 60000 65536"/>
              <a:gd name="T7" fmla="*/ 0 60000 65536"/>
              <a:gd name="T8" fmla="*/ 0 60000 65536"/>
              <a:gd name="T9" fmla="*/ 0 w 2041"/>
              <a:gd name="T10" fmla="*/ 0 h 778"/>
              <a:gd name="T11" fmla="*/ 2041 w 2041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778">
                <a:moveTo>
                  <a:pt x="0" y="733"/>
                </a:moveTo>
                <a:cubicBezTo>
                  <a:pt x="374" y="366"/>
                  <a:pt x="749" y="0"/>
                  <a:pt x="1089" y="7"/>
                </a:cubicBezTo>
                <a:cubicBezTo>
                  <a:pt x="1429" y="14"/>
                  <a:pt x="1735" y="396"/>
                  <a:pt x="2041" y="778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59" name="Text Box 22"/>
          <p:cNvSpPr txBox="1">
            <a:spLocks noChangeArrowheads="1"/>
          </p:cNvSpPr>
          <p:nvPr/>
        </p:nvSpPr>
        <p:spPr bwMode="auto">
          <a:xfrm>
            <a:off x="5292725" y="2067694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sv-SE" sz="2400" b="1" dirty="0">
                <a:solidFill>
                  <a:schemeClr val="bg1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14360" name="Text Box 23"/>
          <p:cNvSpPr txBox="1">
            <a:spLocks noChangeArrowheads="1"/>
          </p:cNvSpPr>
          <p:nvPr/>
        </p:nvSpPr>
        <p:spPr bwMode="auto">
          <a:xfrm>
            <a:off x="3348038" y="2067694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sv-SE" sz="2400" b="1" dirty="0">
                <a:solidFill>
                  <a:schemeClr val="bg1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14361" name="Text Box 24"/>
          <p:cNvSpPr txBox="1">
            <a:spLocks noChangeArrowheads="1"/>
          </p:cNvSpPr>
          <p:nvPr/>
        </p:nvSpPr>
        <p:spPr bwMode="auto">
          <a:xfrm>
            <a:off x="7164388" y="2067694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sv-SE" sz="2400" b="1" dirty="0">
                <a:solidFill>
                  <a:schemeClr val="bg1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427538" y="113159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sv-SE" sz="2400" b="1" dirty="0">
                <a:solidFill>
                  <a:schemeClr val="bg1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227763" y="113159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sv-SE" sz="2400" b="1" dirty="0">
                <a:solidFill>
                  <a:schemeClr val="bg1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6588224" y="4876006"/>
            <a:ext cx="2590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>
              <a:buClr>
                <a:schemeClr val="bg1"/>
              </a:buClr>
              <a:buSzPct val="80000"/>
              <a:buFont typeface="Times"/>
              <a:buNone/>
            </a:pPr>
            <a:r>
              <a:rPr lang="nb-NO" altLang="sv-SE" sz="1200" dirty="0">
                <a:solidFill>
                  <a:schemeClr val="bg1"/>
                </a:solidFill>
              </a:rPr>
              <a:t>(</a:t>
            </a:r>
            <a:r>
              <a:rPr lang="nb-NO" altLang="sv-SE" sz="1200" dirty="0" err="1">
                <a:solidFill>
                  <a:schemeClr val="bg1"/>
                </a:solidFill>
              </a:rPr>
              <a:t>Biddle</a:t>
            </a:r>
            <a:r>
              <a:rPr lang="nb-NO" altLang="sv-SE" sz="1200" dirty="0">
                <a:solidFill>
                  <a:schemeClr val="bg1"/>
                </a:solidFill>
              </a:rPr>
              <a:t> ISBNPA 2010, etter </a:t>
            </a:r>
            <a:r>
              <a:rPr lang="nb-NO" altLang="sv-SE" sz="1200" dirty="0" err="1">
                <a:solidFill>
                  <a:schemeClr val="bg1"/>
                </a:solidFill>
              </a:rPr>
              <a:t>Tremblay</a:t>
            </a:r>
            <a:r>
              <a:rPr lang="nb-NO" altLang="sv-SE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365" name="Freeform 21"/>
          <p:cNvSpPr>
            <a:spLocks/>
          </p:cNvSpPr>
          <p:nvPr/>
        </p:nvSpPr>
        <p:spPr bwMode="auto">
          <a:xfrm>
            <a:off x="3132138" y="997744"/>
            <a:ext cx="4679950" cy="926306"/>
          </a:xfrm>
          <a:custGeom>
            <a:avLst/>
            <a:gdLst>
              <a:gd name="T0" fmla="*/ 0 w 2041"/>
              <a:gd name="T1" fmla="*/ 2147483647 h 778"/>
              <a:gd name="T2" fmla="*/ 2147483647 w 2041"/>
              <a:gd name="T3" fmla="*/ 2147483647 h 778"/>
              <a:gd name="T4" fmla="*/ 2147483647 w 2041"/>
              <a:gd name="T5" fmla="*/ 2147483647 h 778"/>
              <a:gd name="T6" fmla="*/ 0 60000 65536"/>
              <a:gd name="T7" fmla="*/ 0 60000 65536"/>
              <a:gd name="T8" fmla="*/ 0 60000 65536"/>
              <a:gd name="T9" fmla="*/ 0 w 2041"/>
              <a:gd name="T10" fmla="*/ 0 h 778"/>
              <a:gd name="T11" fmla="*/ 2041 w 2041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778">
                <a:moveTo>
                  <a:pt x="0" y="733"/>
                </a:moveTo>
                <a:cubicBezTo>
                  <a:pt x="374" y="366"/>
                  <a:pt x="749" y="0"/>
                  <a:pt x="1089" y="7"/>
                </a:cubicBezTo>
                <a:cubicBezTo>
                  <a:pt x="1429" y="14"/>
                  <a:pt x="1735" y="396"/>
                  <a:pt x="2041" y="778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366" name="Text Box 26"/>
          <p:cNvSpPr txBox="1">
            <a:spLocks noChangeArrowheads="1"/>
          </p:cNvSpPr>
          <p:nvPr/>
        </p:nvSpPr>
        <p:spPr bwMode="auto">
          <a:xfrm>
            <a:off x="5435601" y="555526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sv-SE" sz="2400" b="1" dirty="0">
                <a:solidFill>
                  <a:schemeClr val="bg1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60446" name="Freeform 17"/>
          <p:cNvSpPr>
            <a:spLocks/>
          </p:cNvSpPr>
          <p:nvPr/>
        </p:nvSpPr>
        <p:spPr bwMode="auto">
          <a:xfrm flipV="1">
            <a:off x="2916239" y="3869532"/>
            <a:ext cx="1584325" cy="431006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0447" name="Freeform 17"/>
          <p:cNvSpPr>
            <a:spLocks/>
          </p:cNvSpPr>
          <p:nvPr/>
        </p:nvSpPr>
        <p:spPr bwMode="auto">
          <a:xfrm flipV="1">
            <a:off x="4787901" y="3868342"/>
            <a:ext cx="1584325" cy="431006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0448" name="Freeform 17"/>
          <p:cNvSpPr>
            <a:spLocks/>
          </p:cNvSpPr>
          <p:nvPr/>
        </p:nvSpPr>
        <p:spPr bwMode="auto">
          <a:xfrm flipV="1">
            <a:off x="6588126" y="3868342"/>
            <a:ext cx="1655763" cy="431006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0449" name="Freeform 17"/>
          <p:cNvSpPr>
            <a:spLocks/>
          </p:cNvSpPr>
          <p:nvPr/>
        </p:nvSpPr>
        <p:spPr bwMode="auto">
          <a:xfrm flipV="1">
            <a:off x="2916238" y="4300538"/>
            <a:ext cx="3384550" cy="431006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0450" name="Freeform 17"/>
          <p:cNvSpPr>
            <a:spLocks/>
          </p:cNvSpPr>
          <p:nvPr/>
        </p:nvSpPr>
        <p:spPr bwMode="auto">
          <a:xfrm flipV="1">
            <a:off x="2916238" y="4624388"/>
            <a:ext cx="4895850" cy="431006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0451" name="Freeform 17"/>
          <p:cNvSpPr>
            <a:spLocks/>
          </p:cNvSpPr>
          <p:nvPr/>
        </p:nvSpPr>
        <p:spPr bwMode="auto">
          <a:xfrm flipV="1">
            <a:off x="4787900" y="4245769"/>
            <a:ext cx="3384550" cy="431006"/>
          </a:xfrm>
          <a:custGeom>
            <a:avLst/>
            <a:gdLst>
              <a:gd name="T0" fmla="*/ 0 w 1134"/>
              <a:gd name="T1" fmla="*/ 2147483647 h 462"/>
              <a:gd name="T2" fmla="*/ 2147483647 w 1134"/>
              <a:gd name="T3" fmla="*/ 2147483647 h 462"/>
              <a:gd name="T4" fmla="*/ 2147483647 w 1134"/>
              <a:gd name="T5" fmla="*/ 2147483647 h 462"/>
              <a:gd name="T6" fmla="*/ 0 60000 65536"/>
              <a:gd name="T7" fmla="*/ 0 60000 65536"/>
              <a:gd name="T8" fmla="*/ 0 60000 65536"/>
              <a:gd name="T9" fmla="*/ 0 w 1134"/>
              <a:gd name="T10" fmla="*/ 0 h 462"/>
              <a:gd name="T11" fmla="*/ 1134 w 113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462">
                <a:moveTo>
                  <a:pt x="0" y="462"/>
                </a:moveTo>
                <a:cubicBezTo>
                  <a:pt x="177" y="239"/>
                  <a:pt x="355" y="16"/>
                  <a:pt x="544" y="8"/>
                </a:cubicBezTo>
                <a:cubicBezTo>
                  <a:pt x="733" y="0"/>
                  <a:pt x="1036" y="348"/>
                  <a:pt x="1134" y="416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8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nimBg="1"/>
      <p:bldP spid="60446" grpId="0" animBg="1"/>
      <p:bldP spid="60447" grpId="0" animBg="1"/>
      <p:bldP spid="60448" grpId="0" animBg="1"/>
      <p:bldP spid="60449" grpId="0" animBg="1"/>
      <p:bldP spid="60450" grpId="0" animBg="1"/>
      <p:bldP spid="604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8000" y="1274401"/>
            <a:ext cx="8208000" cy="3394472"/>
          </a:xfrm>
        </p:spPr>
        <p:txBody>
          <a:bodyPr/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Bakgrunn</a:t>
            </a:r>
          </a:p>
          <a:p>
            <a:r>
              <a:rPr lang="nb-NO" dirty="0"/>
              <a:t>Anbefalinger og fysisk aktivitetsnivå</a:t>
            </a:r>
          </a:p>
          <a:p>
            <a:r>
              <a:rPr lang="nb-NO" dirty="0"/>
              <a:t>Aktuelt arbeid og noen parallelle prosesser</a:t>
            </a:r>
          </a:p>
          <a:p>
            <a:r>
              <a:rPr lang="nb-NO" dirty="0"/>
              <a:t>Gruppearbeid</a:t>
            </a:r>
          </a:p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354652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 og unge som oppfyller anbefalingene</a:t>
            </a:r>
            <a:endParaRPr lang="sv-SE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6896"/>
              </p:ext>
            </p:extLst>
          </p:nvPr>
        </p:nvGraphicFramePr>
        <p:xfrm>
          <a:off x="755577" y="2463738"/>
          <a:ext cx="7128790" cy="12618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4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Aldersgruppe </a:t>
                      </a: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(år)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Jenter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Gutter</a:t>
                      </a:r>
                      <a:endParaRPr lang="sv-SE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av dagen i 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sv-S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sv-S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5A9929-45EE-4F41-B7DD-EB81C226A490}" type="datetime1">
              <a:rPr lang="nb-NO" smtClean="0"/>
              <a:t>18.apr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97592" y="1538232"/>
            <a:ext cx="71867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Tabell. Andelen (%) 6-, 9- og 15-årige jenter og gutter som tilfredsstiller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anbefalingene om i gjennomsnitt minst 60 minutters daglig moderat fysisk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sv-S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aktivitet og andelen av dagen som brukes i ro.</a:t>
            </a:r>
            <a:endParaRPr kumimoji="0" lang="sv-SE" altLang="sv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360189" y="4443958"/>
            <a:ext cx="26080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kumimoji="0" lang="nb-NO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hlinkClick r:id="rId3"/>
              </a:rPr>
              <a:t>Helsedirektoratet 2012, IS-2002</a:t>
            </a:r>
            <a:r>
              <a:rPr lang="nb-NO" altLang="sv-S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nb-NO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83568" y="1329612"/>
            <a:ext cx="444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Objektivt målt fysisk aktivitet og stillesitting.</a:t>
            </a:r>
            <a:endParaRPr lang="sv-SE" b="1" dirty="0"/>
          </a:p>
        </p:txBody>
      </p:sp>
      <p:sp>
        <p:nvSpPr>
          <p:cNvPr id="3" name="Rektangel 2"/>
          <p:cNvSpPr/>
          <p:nvPr/>
        </p:nvSpPr>
        <p:spPr>
          <a:xfrm>
            <a:off x="6271261" y="2283718"/>
            <a:ext cx="182913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24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C0080F-37A2-4EDD-B508-4CD19422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 aktivitet barn og unge  - sosial ulikhet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613291-E866-41B7-A9CA-E78711DC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74401"/>
            <a:ext cx="4104000" cy="3394472"/>
          </a:xfrm>
        </p:spPr>
        <p:txBody>
          <a:bodyPr/>
          <a:lstStyle/>
          <a:p>
            <a:pPr marL="0" indent="0">
              <a:buNone/>
            </a:pPr>
            <a:r>
              <a:rPr lang="nb-NO" sz="1400" b="1" dirty="0"/>
              <a:t>Selvrapportert fysisk aktivitet blant unge etter sosial bakgrunn Fysisk aktiv minst 3 ganger i uka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8E12F0-31A8-4B03-8B50-EA8387397C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F3666F-C041-4445-8B61-410D8D32A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7E6D9A-5C54-4F24-A3A4-4BDE71FC0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EDBFF65-56FF-4CD1-B5A2-B9BC84278BD3}"/>
              </a:ext>
            </a:extLst>
          </p:cNvPr>
          <p:cNvSpPr txBox="1">
            <a:spLocks/>
          </p:cNvSpPr>
          <p:nvPr/>
        </p:nvSpPr>
        <p:spPr>
          <a:xfrm>
            <a:off x="4860488" y="1275606"/>
            <a:ext cx="4104000" cy="3394472"/>
          </a:xfrm>
          <a:prstGeom prst="rect">
            <a:avLst/>
          </a:prstGeom>
        </p:spPr>
        <p:txBody>
          <a:bodyPr vert="horz" lIns="89998" tIns="46799" rIns="89998" bIns="46799" rtlCol="0">
            <a:normAutofit lnSpcReduction="10000"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 dirty="0"/>
              <a:t>Objektivt målt fysisk aktivitet 6-, 9- og 15-åringer og utdanning, landsgjennomsnitt</a:t>
            </a:r>
          </a:p>
          <a:p>
            <a:pPr marL="0" indent="0">
              <a:buNone/>
            </a:pPr>
            <a:endParaRPr lang="nb-NO" sz="500" b="1" dirty="0"/>
          </a:p>
          <a:p>
            <a:r>
              <a:rPr lang="nb-NO" sz="1500" dirty="0"/>
              <a:t>Sammenheng mellom foreldrenes utdanning og gjennomsnittlig aktivitetsnivå blant 6-årige gutter og 15-årige jenter. </a:t>
            </a:r>
          </a:p>
          <a:p>
            <a:r>
              <a:rPr lang="nb-NO" sz="1500" dirty="0"/>
              <a:t>Blant 6-årige gutter viste det seg at de med foreldre som kun hadde fullført grunnskole/VGS hadde 9% høyere aktivitetsnivå enn dem med foreldre med &gt;4 år høyere utdanning.</a:t>
            </a:r>
          </a:p>
          <a:p>
            <a:pPr lvl="1"/>
            <a:r>
              <a:rPr lang="nb-NO" sz="1500" dirty="0"/>
              <a:t>Samme tendens ble også sett blant 9 år gamle jenter </a:t>
            </a:r>
          </a:p>
          <a:p>
            <a:r>
              <a:rPr lang="nb-NO" sz="1500" dirty="0"/>
              <a:t>9- og 15 gutter, høy inntekt i husholdning har et høyere gjennomsnittlig aktivitetsnivå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6F88091F-AD78-4985-BB6E-D91D1AD3A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84918"/>
              </p:ext>
            </p:extLst>
          </p:nvPr>
        </p:nvGraphicFramePr>
        <p:xfrm>
          <a:off x="503577" y="2008158"/>
          <a:ext cx="349235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71">
                  <a:extLst>
                    <a:ext uri="{9D8B030D-6E8A-4147-A177-3AD203B41FA5}">
                      <a16:colId xmlns:a16="http://schemas.microsoft.com/office/drawing/2014/main" val="211729587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77943309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88176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Utdanning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948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Oslo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nb-NO" sz="1600" dirty="0"/>
                        <a:t>Høy sosial bakgrunn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64,4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70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nb-NO" sz="1600" dirty="0"/>
                        <a:t>Middels sosial bakgrunn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600"/>
                        <a:t>52,9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33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nb-NO" sz="1600" dirty="0"/>
                        <a:t>Lav sosial bakgrunn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39,8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284872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5EAE090C-5929-46D5-B8D3-8E7C413272AD}"/>
              </a:ext>
            </a:extLst>
          </p:cNvPr>
          <p:cNvSpPr/>
          <p:nvPr/>
        </p:nvSpPr>
        <p:spPr>
          <a:xfrm>
            <a:off x="5220072" y="4393436"/>
            <a:ext cx="3851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hlinkClick r:id="rId2"/>
              </a:rPr>
              <a:t>https://helsedirektoratet.no/Lists/Publikasjoner/Attachments/710/Fysisk-aktivitet-blant-%206-9-og-15-aringer-i-norge-resultater-fra-en-kartlegging-i-2011-IS-2002.pdf</a:t>
            </a:r>
            <a:r>
              <a:rPr lang="nb-NO" sz="800" dirty="0"/>
              <a:t>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CB69D3A-DC6F-460F-AC73-BFCAAFCD9E7D}"/>
              </a:ext>
            </a:extLst>
          </p:cNvPr>
          <p:cNvSpPr/>
          <p:nvPr/>
        </p:nvSpPr>
        <p:spPr>
          <a:xfrm>
            <a:off x="254816" y="439331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b-NO" sz="900" dirty="0"/>
              <a:t>(</a:t>
            </a:r>
            <a:r>
              <a:rPr lang="nb-NO" sz="900" dirty="0">
                <a:hlinkClick r:id="rId3"/>
              </a:rPr>
              <a:t>Oslo Kommune statistikkbanken</a:t>
            </a:r>
            <a:r>
              <a:rPr lang="nb-NO" sz="900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78255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13800" dirty="0">
                <a:solidFill>
                  <a:schemeClr val="bg1"/>
                </a:solidFill>
              </a:rPr>
              <a:t>3 av 10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bg1"/>
                </a:solidFill>
              </a:rPr>
              <a:t>oppfyller anbefalingen om </a:t>
            </a:r>
            <a:r>
              <a:rPr lang="nb-NO" sz="1800" u="sng" dirty="0">
                <a:solidFill>
                  <a:schemeClr val="bg1"/>
                </a:solidFill>
              </a:rPr>
              <a:t>minst </a:t>
            </a:r>
            <a:r>
              <a:rPr lang="nb-NO" sz="2000" b="1" u="sng" dirty="0">
                <a:solidFill>
                  <a:schemeClr val="bg1"/>
                </a:solidFill>
              </a:rPr>
              <a:t>150</a:t>
            </a:r>
            <a:r>
              <a:rPr lang="nb-NO" sz="1800" b="1" u="sng" dirty="0">
                <a:solidFill>
                  <a:schemeClr val="bg1"/>
                </a:solidFill>
              </a:rPr>
              <a:t> </a:t>
            </a:r>
            <a:r>
              <a:rPr lang="nb-NO" sz="1800" u="sng" dirty="0">
                <a:solidFill>
                  <a:schemeClr val="bg1"/>
                </a:solidFill>
              </a:rPr>
              <a:t>min </a:t>
            </a:r>
            <a:r>
              <a:rPr lang="nb-NO" sz="1800" dirty="0">
                <a:solidFill>
                  <a:schemeClr val="bg1"/>
                </a:solidFill>
              </a:rPr>
              <a:t>moderat aktivitet sist uke</a:t>
            </a: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920085" y="4899749"/>
            <a:ext cx="2260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sv-SE" sz="1200" dirty="0">
                <a:solidFill>
                  <a:schemeClr val="bg1"/>
                </a:solidFill>
              </a:rPr>
              <a:t>(</a:t>
            </a:r>
            <a:r>
              <a:rPr lang="nb-NO" altLang="sv-SE" sz="1200" dirty="0">
                <a:solidFill>
                  <a:schemeClr val="bg1"/>
                </a:solidFill>
                <a:hlinkClick r:id="rId3"/>
              </a:rPr>
              <a:t>Helsedirektoratet 2015, IS-2367</a:t>
            </a:r>
            <a:r>
              <a:rPr lang="nb-NO" altLang="sv-SE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303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672EA-98CD-4493-B381-51A28C5F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5540"/>
            <a:ext cx="8208000" cy="833176"/>
          </a:xfrm>
        </p:spPr>
        <p:txBody>
          <a:bodyPr/>
          <a:lstStyle/>
          <a:p>
            <a:r>
              <a:rPr lang="nb-NO" sz="2400" dirty="0"/>
              <a:t> </a:t>
            </a:r>
            <a:r>
              <a:rPr lang="nb-NO" sz="2400" b="1" dirty="0"/>
              <a:t>Pilotundersøkelsen om folkehelsen i Agderfylkene og Vestfold – utvalgte resultater </a:t>
            </a:r>
            <a:endParaRPr lang="nb-NO" sz="2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5A735B-4FFB-4606-8947-AB65EED53C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883EA1-53FC-4F3B-8331-54CF3F63B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00061E-C8D3-4DD0-A87D-C4972D359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06576CE-4EB7-4E9B-9549-DBFEEF425880}"/>
              </a:ext>
            </a:extLst>
          </p:cNvPr>
          <p:cNvSpPr/>
          <p:nvPr/>
        </p:nvSpPr>
        <p:spPr>
          <a:xfrm>
            <a:off x="468000" y="4515966"/>
            <a:ext cx="867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050" dirty="0">
                <a:hlinkClick r:id="rId3"/>
              </a:rPr>
              <a:t>https://www.fhi.no/globalassets/dokumenterfiler/pilotundersokelsen-om-folkehelsen-i-agderfylkene-og-vestfold--utvalgte-resultater.pdf</a:t>
            </a:r>
            <a:r>
              <a:rPr lang="nb-NO" sz="1050" dirty="0"/>
              <a:t>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82A244-AA85-4677-B858-95992F74F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9" y="1508085"/>
            <a:ext cx="4392488" cy="264930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E93C5FE-8C49-405F-9077-2EC373F905BC}"/>
              </a:ext>
            </a:extLst>
          </p:cNvPr>
          <p:cNvSpPr/>
          <p:nvPr/>
        </p:nvSpPr>
        <p:spPr>
          <a:xfrm>
            <a:off x="540008" y="4094951"/>
            <a:ext cx="842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/>
              <a:t>Fig. Selvrapportert, andel som sier de er fysisk aktive </a:t>
            </a:r>
            <a:r>
              <a:rPr lang="nb-NO" sz="1400" b="1" u="sng" dirty="0"/>
              <a:t>&gt;</a:t>
            </a:r>
            <a:r>
              <a:rPr lang="nb-NO" sz="1400" b="1" dirty="0"/>
              <a:t>2-3 ganger per uke, etter kjønn, lav, middels og høy utdanning</a:t>
            </a:r>
          </a:p>
        </p:txBody>
      </p:sp>
    </p:spTree>
    <p:extLst>
      <p:ext uri="{BB962C8B-B14F-4D97-AF65-F5344CB8AC3E}">
        <p14:creationId xmlns:p14="http://schemas.microsoft.com/office/powerpoint/2010/main" val="40858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tel 1"/>
          <p:cNvSpPr>
            <a:spLocks noGrp="1"/>
          </p:cNvSpPr>
          <p:nvPr>
            <p:ph type="title"/>
          </p:nvPr>
        </p:nvSpPr>
        <p:spPr>
          <a:xfrm>
            <a:off x="468000" y="470206"/>
            <a:ext cx="8208000" cy="648510"/>
          </a:xfrm>
        </p:spPr>
        <p:txBody>
          <a:bodyPr/>
          <a:lstStyle/>
          <a:p>
            <a:r>
              <a:rPr lang="nb-NO" altLang="nb-NO" sz="3600" dirty="0">
                <a:effectLst/>
              </a:rPr>
              <a:t>Stor spredning i aktivitetsnivå</a:t>
            </a:r>
            <a:endParaRPr lang="sv-SE" altLang="nb-NO" sz="3600" dirty="0">
              <a:effectLst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28" y="1694482"/>
            <a:ext cx="3804024" cy="22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ktangel 6"/>
          <p:cNvSpPr>
            <a:spLocks noChangeArrowheads="1"/>
          </p:cNvSpPr>
          <p:nvPr/>
        </p:nvSpPr>
        <p:spPr bwMode="auto">
          <a:xfrm>
            <a:off x="4788024" y="3939902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nb-NO" altLang="nb-NO" sz="1400" b="1" dirty="0"/>
              <a:t>Figur 2. </a:t>
            </a:r>
            <a:r>
              <a:rPr lang="nb-NO" altLang="nb-NO" sz="1400" dirty="0"/>
              <a:t>Gjennomsnittlig objektivt målt fysisk aktivitet for </a:t>
            </a:r>
            <a:r>
              <a:rPr lang="nb-NO" altLang="nb-NO" sz="1400" u="sng" dirty="0"/>
              <a:t>kvinner og menn</a:t>
            </a:r>
            <a:r>
              <a:rPr lang="nb-NO" altLang="nb-NO" sz="1400" dirty="0"/>
              <a:t> fordelt i persentiler. </a:t>
            </a:r>
            <a:endParaRPr lang="sv-SE" altLang="nb-NO" sz="1400" dirty="0"/>
          </a:p>
        </p:txBody>
      </p:sp>
      <p:cxnSp>
        <p:nvCxnSpPr>
          <p:cNvPr id="9" name="Rett linje 8"/>
          <p:cNvCxnSpPr>
            <a:cxnSpLocks/>
          </p:cNvCxnSpPr>
          <p:nvPr/>
        </p:nvCxnSpPr>
        <p:spPr>
          <a:xfrm flipV="1">
            <a:off x="7366803" y="1694482"/>
            <a:ext cx="13509" cy="1527276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7380312" y="4454991"/>
            <a:ext cx="1717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</a:t>
            </a:r>
            <a:r>
              <a:rPr lang="nb-NO" sz="1200" dirty="0">
                <a:hlinkClick r:id="rId4"/>
              </a:rPr>
              <a:t>Helsedirektoratet 2015</a:t>
            </a:r>
            <a:r>
              <a:rPr lang="nb-NO" sz="1200" dirty="0"/>
              <a:t>)</a:t>
            </a:r>
            <a:endParaRPr lang="sv-SE" sz="12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CE123A6-3E51-4328-A70E-1A538519D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391255"/>
            <a:ext cx="3513744" cy="2311704"/>
          </a:xfrm>
          <a:prstGeom prst="rect">
            <a:avLst/>
          </a:prstGeom>
        </p:spPr>
      </p:pic>
      <p:sp>
        <p:nvSpPr>
          <p:cNvPr id="8" name="Rektangel 6">
            <a:extLst>
              <a:ext uri="{FF2B5EF4-FFF2-40B4-BE49-F238E27FC236}">
                <a16:creationId xmlns:a16="http://schemas.microsoft.com/office/drawing/2014/main" id="{C6467B32-C0D4-4A78-8A8E-B121A426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939902"/>
            <a:ext cx="4104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nb-NO" altLang="nb-NO" sz="1400" b="1" dirty="0"/>
              <a:t>Figur 1. </a:t>
            </a:r>
            <a:r>
              <a:rPr lang="nb-NO" altLang="nb-NO" sz="1400" dirty="0"/>
              <a:t>Gjennomsnittlig objektivt målt fysisk aktivitet for </a:t>
            </a:r>
            <a:r>
              <a:rPr lang="nb-NO" altLang="nb-NO" sz="1400" u="sng" dirty="0"/>
              <a:t>9- og 15-åringer </a:t>
            </a:r>
            <a:r>
              <a:rPr lang="nb-NO" altLang="nb-NO" sz="1400" dirty="0"/>
              <a:t>fordelt i persentiler. </a:t>
            </a:r>
            <a:endParaRPr lang="sv-SE" altLang="nb-NO" sz="14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DC5C62D-382E-4113-9284-CEC56C143F3E}"/>
              </a:ext>
            </a:extLst>
          </p:cNvPr>
          <p:cNvSpPr/>
          <p:nvPr/>
        </p:nvSpPr>
        <p:spPr>
          <a:xfrm>
            <a:off x="2915816" y="4454991"/>
            <a:ext cx="1717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</a:t>
            </a:r>
            <a:r>
              <a:rPr lang="nb-NO" sz="1200" dirty="0">
                <a:hlinkClick r:id="rId6"/>
              </a:rPr>
              <a:t>Helsedirektoratet 2008</a:t>
            </a:r>
            <a:r>
              <a:rPr lang="nb-NO" sz="1200" dirty="0"/>
              <a:t>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8390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239916"/>
            <a:ext cx="8208000" cy="878799"/>
          </a:xfrm>
        </p:spPr>
        <p:txBody>
          <a:bodyPr>
            <a:normAutofit/>
          </a:bodyPr>
          <a:lstStyle/>
          <a:p>
            <a:r>
              <a:rPr lang="nb-NO" altLang="sv-SE" sz="3600" b="1" dirty="0"/>
              <a:t>Fysisk aktivitet og helse</a:t>
            </a:r>
            <a:endParaRPr lang="nb-NO" altLang="sv-SE" sz="2800" b="1" dirty="0">
              <a:solidFill>
                <a:srgbClr val="0093A7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50" y="1059582"/>
            <a:ext cx="4837142" cy="36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6992093" y="4515966"/>
            <a:ext cx="2260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sv-SE" sz="1200" dirty="0"/>
              <a:t>(</a:t>
            </a:r>
            <a:r>
              <a:rPr lang="nb-NO" altLang="sv-SE" sz="1200" dirty="0">
                <a:hlinkClick r:id="rId4"/>
              </a:rPr>
              <a:t>Helsedirektoratet 2014</a:t>
            </a:r>
            <a:r>
              <a:rPr lang="nb-NO" altLang="sv-SE" sz="1200" dirty="0"/>
              <a:t>, IS-2170)</a:t>
            </a:r>
          </a:p>
        </p:txBody>
      </p:sp>
      <p:sp>
        <p:nvSpPr>
          <p:cNvPr id="3" name="Ellipse 2"/>
          <p:cNvSpPr/>
          <p:nvPr/>
        </p:nvSpPr>
        <p:spPr>
          <a:xfrm>
            <a:off x="1907704" y="3507854"/>
            <a:ext cx="864096" cy="936104"/>
          </a:xfrm>
          <a:prstGeom prst="ellipse">
            <a:avLst/>
          </a:prstGeom>
          <a:solidFill>
            <a:srgbClr val="FFFF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2/3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9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13800" dirty="0">
                <a:solidFill>
                  <a:schemeClr val="bg1"/>
                </a:solidFill>
              </a:rPr>
              <a:t>1 av 10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bg1"/>
                </a:solidFill>
              </a:rPr>
              <a:t>oppfyller anbefalingen om </a:t>
            </a:r>
            <a:r>
              <a:rPr lang="nb-NO" sz="2000" b="1" u="sng" dirty="0">
                <a:solidFill>
                  <a:schemeClr val="bg1"/>
                </a:solidFill>
              </a:rPr>
              <a:t>300</a:t>
            </a:r>
            <a:r>
              <a:rPr lang="nb-NO" sz="1800" b="1" u="sng" dirty="0">
                <a:solidFill>
                  <a:schemeClr val="bg1"/>
                </a:solidFill>
              </a:rPr>
              <a:t> </a:t>
            </a:r>
            <a:r>
              <a:rPr lang="nb-NO" sz="1800" u="sng" dirty="0">
                <a:solidFill>
                  <a:schemeClr val="bg1"/>
                </a:solidFill>
              </a:rPr>
              <a:t>min moderat aktivitet </a:t>
            </a:r>
            <a:r>
              <a:rPr lang="nb-NO" sz="1800" dirty="0">
                <a:solidFill>
                  <a:schemeClr val="bg1"/>
                </a:solidFill>
              </a:rPr>
              <a:t>sist uke</a:t>
            </a: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920085" y="4899749"/>
            <a:ext cx="2260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sv-SE" sz="1200" dirty="0">
                <a:solidFill>
                  <a:schemeClr val="bg1"/>
                </a:solidFill>
              </a:rPr>
              <a:t>(</a:t>
            </a:r>
            <a:r>
              <a:rPr lang="nb-NO" altLang="sv-SE" sz="1200" dirty="0">
                <a:solidFill>
                  <a:schemeClr val="bg1"/>
                </a:solidFill>
                <a:hlinkClick r:id="rId3"/>
              </a:rPr>
              <a:t>Helsedirektoratet 2015, IS-2367</a:t>
            </a:r>
            <a:r>
              <a:rPr lang="nb-NO" altLang="sv-SE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185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13800" dirty="0">
                <a:solidFill>
                  <a:schemeClr val="bg1"/>
                </a:solidFill>
              </a:rPr>
              <a:t>63%</a:t>
            </a:r>
          </a:p>
          <a:p>
            <a:pPr marL="0" indent="0" algn="ctr">
              <a:buNone/>
            </a:pPr>
            <a:r>
              <a:rPr lang="nb-NO" sz="1800" dirty="0">
                <a:solidFill>
                  <a:schemeClr val="bg1"/>
                </a:solidFill>
              </a:rPr>
              <a:t>av våken tid i ro</a:t>
            </a:r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920085" y="4899749"/>
            <a:ext cx="2260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sv-SE" sz="1200" dirty="0">
                <a:solidFill>
                  <a:schemeClr val="bg1"/>
                </a:solidFill>
              </a:rPr>
              <a:t>(</a:t>
            </a:r>
            <a:r>
              <a:rPr lang="nb-NO" altLang="sv-SE" sz="1200" dirty="0">
                <a:solidFill>
                  <a:schemeClr val="bg1"/>
                </a:solidFill>
                <a:hlinkClick r:id="rId3"/>
              </a:rPr>
              <a:t>Helsedirektoratet 2015, IS-2367</a:t>
            </a:r>
            <a:r>
              <a:rPr lang="nb-NO" altLang="sv-SE" sz="1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06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8000" y="1274401"/>
            <a:ext cx="8208000" cy="3394472"/>
          </a:xfrm>
        </p:spPr>
        <p:txBody>
          <a:bodyPr/>
          <a:lstStyle/>
          <a:p>
            <a:r>
              <a:rPr lang="nb-NO" dirty="0"/>
              <a:t>Bakgrunn</a:t>
            </a:r>
          </a:p>
          <a:p>
            <a:r>
              <a:rPr lang="nb-NO" dirty="0"/>
              <a:t>Anbefalinger og fysisk aktivitetsnivå</a:t>
            </a:r>
          </a:p>
          <a:p>
            <a:r>
              <a:rPr lang="nb-NO" dirty="0"/>
              <a:t>Aktuelt arbeid og noen parallelle prosesser</a:t>
            </a:r>
          </a:p>
          <a:p>
            <a:r>
              <a:rPr lang="nb-NO" dirty="0"/>
              <a:t>Gruppearbeid</a:t>
            </a:r>
          </a:p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298946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lite skal til? </a:t>
            </a:r>
            <a:endParaRPr lang="sv-SE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E3BE67-5063-4F18-937F-5211CBE29090}" type="datetime1">
              <a:rPr lang="nb-NO" smtClean="0"/>
              <a:t>18.apr 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1918755" y="3939902"/>
            <a:ext cx="596561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Figur.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Andel av utvalget som ville oppfylle anbefalingene ved en gitt </a:t>
            </a:r>
            <a:b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økning i utvalgets minutter/dag med moderat til høy aktivitet.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Plassholder for innhold 10"/>
          <p:cNvGraphicFramePr>
            <a:graphicFrameLocks noGrp="1"/>
          </p:cNvGraphicFramePr>
          <p:nvPr>
            <p:ph idx="1"/>
            <p:extLst/>
          </p:nvPr>
        </p:nvGraphicFramePr>
        <p:xfrm>
          <a:off x="1872086" y="1059582"/>
          <a:ext cx="5399831" cy="317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7380312" y="4524241"/>
            <a:ext cx="1717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</a:t>
            </a:r>
            <a:r>
              <a:rPr lang="nb-NO" sz="1200" dirty="0">
                <a:hlinkClick r:id="rId4"/>
              </a:rPr>
              <a:t>Helsedirektoratet 2015</a:t>
            </a:r>
            <a:r>
              <a:rPr lang="nb-NO" sz="1200" dirty="0"/>
              <a:t>)</a:t>
            </a:r>
            <a:endParaRPr lang="sv-SE" sz="1200" dirty="0"/>
          </a:p>
        </p:txBody>
      </p:sp>
      <p:cxnSp>
        <p:nvCxnSpPr>
          <p:cNvPr id="12" name="Rett pil 11"/>
          <p:cNvCxnSpPr>
            <a:cxnSpLocks/>
          </p:cNvCxnSpPr>
          <p:nvPr/>
        </p:nvCxnSpPr>
        <p:spPr>
          <a:xfrm flipH="1">
            <a:off x="2844800" y="2355273"/>
            <a:ext cx="2161311" cy="92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11">
            <a:extLst>
              <a:ext uri="{FF2B5EF4-FFF2-40B4-BE49-F238E27FC236}">
                <a16:creationId xmlns:a16="http://schemas.microsoft.com/office/drawing/2014/main" id="{CBB646DC-C8B3-46CE-BFF1-861F76675BD1}"/>
              </a:ext>
            </a:extLst>
          </p:cNvPr>
          <p:cNvCxnSpPr>
            <a:cxnSpLocks/>
          </p:cNvCxnSpPr>
          <p:nvPr/>
        </p:nvCxnSpPr>
        <p:spPr>
          <a:xfrm flipH="1">
            <a:off x="2806862" y="1672591"/>
            <a:ext cx="4248472" cy="0"/>
          </a:xfrm>
          <a:prstGeom prst="straightConnector1">
            <a:avLst/>
          </a:prstGeom>
          <a:ln w="25400">
            <a:solidFill>
              <a:srgbClr val="4C06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8B900E21-B00C-4194-B594-E465E349B49E}"/>
              </a:ext>
            </a:extLst>
          </p:cNvPr>
          <p:cNvSpPr/>
          <p:nvPr/>
        </p:nvSpPr>
        <p:spPr>
          <a:xfrm rot="19016120">
            <a:off x="4601408" y="3731148"/>
            <a:ext cx="537622" cy="195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6D3AC79-A770-460F-BD12-1322FCF549F8}"/>
              </a:ext>
            </a:extLst>
          </p:cNvPr>
          <p:cNvSpPr/>
          <p:nvPr/>
        </p:nvSpPr>
        <p:spPr>
          <a:xfrm rot="19016120">
            <a:off x="6654578" y="3731147"/>
            <a:ext cx="537622" cy="195564"/>
          </a:xfrm>
          <a:prstGeom prst="ellipse">
            <a:avLst/>
          </a:prstGeom>
          <a:noFill/>
          <a:ln>
            <a:solidFill>
              <a:srgbClr val="4C0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58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8000" y="1274401"/>
            <a:ext cx="8208000" cy="3394472"/>
          </a:xfrm>
        </p:spPr>
        <p:txBody>
          <a:bodyPr/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Bakgrunn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Anbefalinger og fysisk aktivitetsnivå</a:t>
            </a:r>
          </a:p>
          <a:p>
            <a:r>
              <a:rPr lang="nb-NO" dirty="0"/>
              <a:t>Aktuelt arbeid og noen parallelle prosesser</a:t>
            </a:r>
          </a:p>
          <a:p>
            <a:r>
              <a:rPr lang="nb-NO" dirty="0"/>
              <a:t>Gruppearbeid</a:t>
            </a:r>
          </a:p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143846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15939-F3EE-4006-B89B-6EA3004B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Folkehelseloven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D8A8D1-0B34-4809-A73C-58BBDE20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0C36468-BC37-42E5-8F7D-90F6DD301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81758F0-03C8-4E3B-8626-E9D21CEC5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22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72A5536-5D96-4392-8DA7-498C4872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7614"/>
            <a:ext cx="4293096" cy="321982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446540E-499A-4FF2-AE4B-09632F261FC3}"/>
              </a:ext>
            </a:extLst>
          </p:cNvPr>
          <p:cNvSpPr/>
          <p:nvPr/>
        </p:nvSpPr>
        <p:spPr>
          <a:xfrm>
            <a:off x="1187624" y="4454991"/>
            <a:ext cx="7956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200" dirty="0">
                <a:hlinkClick r:id="rId3"/>
              </a:rPr>
              <a:t>http://www.kommunetorget.no/Temaomrader/Folkehelse/Hva-og-hvorfor-folkehelse/Ny-folkehelselov/</a:t>
            </a:r>
            <a:r>
              <a:rPr lang="nb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93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654872"/>
            <a:ext cx="8208000" cy="463844"/>
          </a:xfrm>
        </p:spPr>
        <p:txBody>
          <a:bodyPr/>
          <a:lstStyle/>
          <a:p>
            <a:r>
              <a:rPr lang="nb-NO" sz="2400" b="1" dirty="0"/>
              <a:t>Tiltak og virkemidler - befolkningsnivå og høyrisikogrupper</a:t>
            </a:r>
            <a:endParaRPr lang="sv-SE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5A9929-45EE-4F41-B7DD-EB81C226A490}" type="datetime1">
              <a:rPr lang="nb-NO" smtClean="0"/>
              <a:t>18.apr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23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538287"/>
            <a:ext cx="4726459" cy="30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7040690" y="4461124"/>
            <a:ext cx="1707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</a:t>
            </a:r>
            <a:r>
              <a:rPr lang="en-GB" sz="1200" dirty="0" err="1"/>
              <a:t>Lorentzen</a:t>
            </a:r>
            <a:r>
              <a:rPr lang="en-GB" sz="1200" dirty="0"/>
              <a:t> C. et al 2005)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5741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23528" y="203924"/>
            <a:ext cx="842486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b-NO" altLang="sv-SE" sz="3500" dirty="0">
                <a:latin typeface="Arial" charset="0"/>
                <a:ea typeface="ＭＳ Ｐゴシック" pitchFamily="-108" charset="-128"/>
              </a:rPr>
              <a:t>Sammen for fysisk aktivitet 2005-2009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7402"/>
            <a:ext cx="2246542" cy="33123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23528" y="444395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sz="1400" dirty="0">
                <a:hlinkClick r:id="rId4"/>
              </a:rPr>
              <a:t>https://www.regjeringen.no/globalassets/upload/hod/vedlegg/handlingsplan_2005-2009.pdf</a:t>
            </a:r>
            <a:r>
              <a:rPr lang="nb-NO" sz="1400" dirty="0"/>
              <a:t> 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73257490-99B1-40F4-844C-0E54D090D6C4}"/>
              </a:ext>
            </a:extLst>
          </p:cNvPr>
          <p:cNvSpPr txBox="1">
            <a:spLocks noChangeArrowheads="1"/>
          </p:cNvSpPr>
          <p:nvPr/>
        </p:nvSpPr>
        <p:spPr>
          <a:xfrm>
            <a:off x="2786094" y="1274401"/>
            <a:ext cx="5889906" cy="3045369"/>
          </a:xfrm>
          <a:prstGeom prst="rect">
            <a:avLst/>
          </a:prstGeom>
        </p:spPr>
        <p:txBody>
          <a:bodyPr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19050">
              <a:buFont typeface="Wingdings" pitchFamily="2" charset="2"/>
              <a:buNone/>
            </a:pPr>
            <a:r>
              <a:rPr lang="nb-NO" altLang="sv-SE" sz="2000" b="1">
                <a:latin typeface="Arial" charset="0"/>
              </a:rPr>
              <a:t>8 departement:</a:t>
            </a:r>
          </a:p>
          <a:p>
            <a:pPr marL="346075" indent="19050">
              <a:buFont typeface="Wingdings" pitchFamily="2" charset="2"/>
              <a:buNone/>
            </a:pPr>
            <a:r>
              <a:rPr lang="nb-NO" altLang="sv-SE" sz="1800" b="1">
                <a:latin typeface="Arial" charset="0"/>
              </a:rPr>
              <a:t>1.</a:t>
            </a:r>
            <a:r>
              <a:rPr lang="nb-NO" altLang="sv-SE" sz="1800">
                <a:latin typeface="Arial" charset="0"/>
              </a:rPr>
              <a:t> Helse- og omsorgsdepartementet (HOD)</a:t>
            </a:r>
            <a:br>
              <a:rPr lang="nb-NO" altLang="sv-SE" sz="1800">
                <a:latin typeface="Arial" charset="0"/>
              </a:rPr>
            </a:br>
            <a:r>
              <a:rPr lang="nb-NO" altLang="sv-SE" sz="1800" b="1">
                <a:latin typeface="Arial" charset="0"/>
              </a:rPr>
              <a:t>2.</a:t>
            </a:r>
            <a:r>
              <a:rPr lang="nb-NO" altLang="sv-SE" sz="1800">
                <a:latin typeface="Arial" charset="0"/>
              </a:rPr>
              <a:t> Miljøverndepartementet (MD)</a:t>
            </a:r>
            <a:br>
              <a:rPr lang="nb-NO" altLang="sv-SE" sz="1800">
                <a:latin typeface="Arial" charset="0"/>
              </a:rPr>
            </a:br>
            <a:r>
              <a:rPr lang="nb-NO" altLang="sv-SE" sz="1800" b="1">
                <a:latin typeface="Arial" charset="0"/>
              </a:rPr>
              <a:t>3.</a:t>
            </a:r>
            <a:r>
              <a:rPr lang="nb-NO" altLang="sv-SE" sz="1800">
                <a:latin typeface="Arial" charset="0"/>
              </a:rPr>
              <a:t> Samferdselsdepartementet (SD) </a:t>
            </a:r>
            <a:br>
              <a:rPr lang="nb-NO" altLang="sv-SE" sz="1800">
                <a:latin typeface="Arial" charset="0"/>
              </a:rPr>
            </a:br>
            <a:r>
              <a:rPr lang="nb-NO" altLang="sv-SE" sz="1800" b="1">
                <a:latin typeface="Arial" charset="0"/>
              </a:rPr>
              <a:t>4.</a:t>
            </a:r>
            <a:r>
              <a:rPr lang="nb-NO" altLang="sv-SE" sz="1800">
                <a:latin typeface="Arial" charset="0"/>
              </a:rPr>
              <a:t> Barne- og likestillingsdepartementet (BLD)</a:t>
            </a:r>
          </a:p>
          <a:p>
            <a:pPr marL="346075" indent="19050">
              <a:buFont typeface="Wingdings" pitchFamily="2" charset="2"/>
              <a:buNone/>
            </a:pPr>
            <a:r>
              <a:rPr lang="nb-NO" altLang="sv-SE" sz="1800" b="1">
                <a:latin typeface="Arial" charset="0"/>
              </a:rPr>
              <a:t>5.</a:t>
            </a:r>
            <a:r>
              <a:rPr lang="nb-NO" altLang="sv-SE" sz="1800">
                <a:latin typeface="Arial" charset="0"/>
              </a:rPr>
              <a:t> Arbeids- og inkluderingsdepartementet (AID)</a:t>
            </a:r>
            <a:br>
              <a:rPr lang="nb-NO" altLang="sv-SE" sz="1800">
                <a:latin typeface="Arial" charset="0"/>
              </a:rPr>
            </a:br>
            <a:r>
              <a:rPr lang="nb-NO" altLang="sv-SE" sz="1800" b="1">
                <a:latin typeface="Arial" charset="0"/>
              </a:rPr>
              <a:t>6.</a:t>
            </a:r>
            <a:r>
              <a:rPr lang="nb-NO" altLang="sv-SE" sz="1800">
                <a:latin typeface="Arial" charset="0"/>
              </a:rPr>
              <a:t> Kommunal- og regionaldepartementet (KRD)</a:t>
            </a:r>
            <a:br>
              <a:rPr lang="nb-NO" altLang="sv-SE" sz="1800">
                <a:latin typeface="Arial" charset="0"/>
              </a:rPr>
            </a:br>
            <a:r>
              <a:rPr lang="nb-NO" altLang="sv-SE" sz="1800" b="1">
                <a:latin typeface="Arial" charset="0"/>
              </a:rPr>
              <a:t>7.</a:t>
            </a:r>
            <a:r>
              <a:rPr lang="nb-NO" altLang="sv-SE" sz="1800">
                <a:latin typeface="Arial" charset="0"/>
              </a:rPr>
              <a:t> Kultur- og kirkedepartementet (KKD) </a:t>
            </a:r>
            <a:br>
              <a:rPr lang="nb-NO" altLang="sv-SE" sz="1800">
                <a:latin typeface="Arial" charset="0"/>
              </a:rPr>
            </a:br>
            <a:r>
              <a:rPr lang="nb-NO" altLang="sv-SE" sz="1800" b="1">
                <a:latin typeface="Arial" charset="0"/>
              </a:rPr>
              <a:t>8.</a:t>
            </a:r>
            <a:r>
              <a:rPr lang="nb-NO" altLang="sv-SE" sz="1800">
                <a:latin typeface="Arial" charset="0"/>
              </a:rPr>
              <a:t> Kunnskapsdepartementet (KD)</a:t>
            </a:r>
            <a:endParaRPr lang="nb-NO" altLang="sv-S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46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4635"/>
            <a:ext cx="8007350" cy="586955"/>
          </a:xfrm>
        </p:spPr>
        <p:txBody>
          <a:bodyPr/>
          <a:lstStyle/>
          <a:p>
            <a:pPr eaLnBrk="1" hangingPunct="1"/>
            <a:r>
              <a:rPr lang="nb-NO" altLang="sv-SE" sz="3200" dirty="0">
                <a:effectLst/>
                <a:latin typeface="Arial" charset="0"/>
              </a:rPr>
              <a:t>Innsatsområder i planen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006078"/>
            <a:ext cx="7385050" cy="3257550"/>
          </a:xfrm>
        </p:spPr>
        <p:txBody>
          <a:bodyPr>
            <a:normAutofit/>
          </a:bodyPr>
          <a:lstStyle/>
          <a:p>
            <a:pPr marL="933450" lvl="1" indent="-476250" eaLnBrk="1" hangingPunct="1">
              <a:buFont typeface="Wingdings" pitchFamily="2" charset="2"/>
              <a:buNone/>
              <a:defRPr/>
            </a:pPr>
            <a:endParaRPr lang="nb-NO" sz="1800" dirty="0">
              <a:latin typeface="Arial" charset="0"/>
            </a:endParaRP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Aktiv fritid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Aktiv hverdag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Aktivt nærmiljø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Aktiv etter evne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Sammen for fysisk aktivitet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Styrket kunnskapsgrunnlag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nb-NO" sz="1800" dirty="0">
                <a:latin typeface="Arial" charset="0"/>
              </a:rPr>
              <a:t>Kommunikasjon/informasjon</a:t>
            </a:r>
          </a:p>
          <a:p>
            <a:pPr marL="533400" indent="-533400" eaLnBrk="1" hangingPunct="1"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nb-NO" sz="1800" b="1" dirty="0">
                <a:latin typeface="Arial" charset="0"/>
              </a:rPr>
              <a:t>	108 tiltak</a:t>
            </a:r>
          </a:p>
        </p:txBody>
      </p:sp>
      <p:pic>
        <p:nvPicPr>
          <p:cNvPr id="87044" name="Picture 4" descr="Helsevinkel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37297"/>
            <a:ext cx="1919412" cy="12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58" y="1851670"/>
            <a:ext cx="1945934" cy="12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502"/>
            <a:ext cx="1728788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69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531761"/>
            <a:ext cx="8208000" cy="586955"/>
          </a:xfrm>
        </p:spPr>
        <p:txBody>
          <a:bodyPr/>
          <a:lstStyle/>
          <a:p>
            <a:pPr algn="l" eaLnBrk="1" hangingPunct="1"/>
            <a:r>
              <a:rPr lang="nb-NO" altLang="sv-SE" sz="3200"/>
              <a:t>Planen har ført til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sv-SE" sz="2000" dirty="0"/>
              <a:t>sette fysisk aktivitet på </a:t>
            </a:r>
            <a:r>
              <a:rPr lang="nb-NO" altLang="sv-SE" sz="2000" dirty="0">
                <a:solidFill>
                  <a:srgbClr val="2402B6"/>
                </a:solidFill>
              </a:rPr>
              <a:t>dagsorden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sv-SE" sz="2000" dirty="0"/>
              <a:t>synliggjøre hvordan </a:t>
            </a:r>
            <a:r>
              <a:rPr lang="nb-NO" altLang="sv-SE" sz="2000" dirty="0">
                <a:solidFill>
                  <a:srgbClr val="2402B6"/>
                </a:solidFill>
              </a:rPr>
              <a:t>ulike sektorer </a:t>
            </a:r>
            <a:r>
              <a:rPr lang="nb-NO" altLang="sv-SE" sz="2000" dirty="0"/>
              <a:t>kan påvirke målområdet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sv-SE" sz="2000" dirty="0"/>
              <a:t>synliggjøre de ulike sektorenes ansvar på departementsnivå 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sv-SE" sz="1800" dirty="0">
                <a:solidFill>
                  <a:srgbClr val="2402B6"/>
                </a:solidFill>
              </a:rPr>
              <a:t>økt forståelse på tvers av departementene </a:t>
            </a:r>
            <a:r>
              <a:rPr lang="nb-NO" altLang="sv-SE" sz="1800" dirty="0" err="1"/>
              <a:t>mht</a:t>
            </a:r>
            <a:r>
              <a:rPr lang="nb-NO" altLang="sv-SE" sz="1800" dirty="0"/>
              <a:t> hvordan de ulike sektorene virker sammen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sv-SE" sz="1800" dirty="0"/>
              <a:t>Legitimitet til arbeidet med fysisk aktivitet på tvers av sektorer, og gjennom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sv-SE" sz="2000" dirty="0">
                <a:solidFill>
                  <a:srgbClr val="2402B6"/>
                </a:solidFill>
              </a:rPr>
              <a:t>Kunnskapsdokument</a:t>
            </a:r>
            <a:r>
              <a:rPr lang="nb-NO" altLang="sv-SE" sz="2000" dirty="0"/>
              <a:t> og utgangspunkt for utforming og realisering av lokale tiltak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sv-SE" sz="1800" dirty="0"/>
              <a:t>styrke kunnskapsgrunnlaget om sammenhengen mellom fysisk aktivitet og helse, og hvordan ulike sektorer bedre kan ivareta og tilrettelegge for fysisk aktivitet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sv-SE" sz="2000" dirty="0">
                <a:solidFill>
                  <a:srgbClr val="2402B6"/>
                </a:solidFill>
              </a:rPr>
              <a:t>§3-4 AML og Overvåkningssystem</a:t>
            </a:r>
            <a:r>
              <a:rPr lang="nb-NO" altLang="sv-SE" sz="2000" dirty="0"/>
              <a:t> fysisk aktivitet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b-NO" altLang="sv-SE" sz="20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20485" y="4501158"/>
            <a:ext cx="540404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sv-SE" sz="900" dirty="0">
                <a:hlinkClick r:id="rId3"/>
              </a:rPr>
              <a:t>(http://vista-analyse.no/</a:t>
            </a:r>
            <a:r>
              <a:rPr lang="nb-NO" altLang="sv-SE" sz="900" dirty="0" err="1">
                <a:hlinkClick r:id="rId3"/>
              </a:rPr>
              <a:t>themes</a:t>
            </a:r>
            <a:r>
              <a:rPr lang="nb-NO" altLang="sv-SE" sz="900" dirty="0">
                <a:hlinkClick r:id="rId3"/>
              </a:rPr>
              <a:t>/</a:t>
            </a:r>
            <a:r>
              <a:rPr lang="nb-NO" altLang="sv-SE" sz="900" dirty="0" err="1">
                <a:hlinkClick r:id="rId3"/>
              </a:rPr>
              <a:t>site_themes</a:t>
            </a:r>
            <a:r>
              <a:rPr lang="nb-NO" altLang="sv-SE" sz="900" dirty="0">
                <a:hlinkClick r:id="rId3"/>
              </a:rPr>
              <a:t>/vista/images/</a:t>
            </a:r>
            <a:r>
              <a:rPr lang="nb-NO" altLang="sv-SE" sz="900" dirty="0" err="1">
                <a:hlinkClick r:id="rId3"/>
              </a:rPr>
              <a:t>uploads</a:t>
            </a:r>
            <a:r>
              <a:rPr lang="nb-NO" altLang="sv-SE" sz="900" dirty="0">
                <a:hlinkClick r:id="rId3"/>
              </a:rPr>
              <a:t>/Samspill_uten_retni_251699a1.pdf</a:t>
            </a:r>
            <a:r>
              <a:rPr lang="nb-NO" altLang="sv-SE" sz="9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6502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531761"/>
            <a:ext cx="8208000" cy="586955"/>
          </a:xfrm>
        </p:spPr>
        <p:txBody>
          <a:bodyPr/>
          <a:lstStyle/>
          <a:p>
            <a:pPr algn="l" eaLnBrk="1" hangingPunct="1"/>
            <a:r>
              <a:rPr lang="nb-NO" altLang="sv-SE" sz="3200"/>
              <a:t>Utviklings potensial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000" y="1274401"/>
            <a:ext cx="8568496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sv-SE" sz="2000" dirty="0"/>
              <a:t>Diffuse målgrupper</a:t>
            </a:r>
          </a:p>
          <a:p>
            <a:pPr eaLnBrk="1" hangingPunct="1"/>
            <a:r>
              <a:rPr lang="nb-NO" altLang="sv-SE" sz="2000" dirty="0"/>
              <a:t>Styringsformen for tilfeldig </a:t>
            </a:r>
          </a:p>
          <a:p>
            <a:pPr eaLnBrk="1" hangingPunct="1"/>
            <a:r>
              <a:rPr lang="nb-NO" altLang="sv-SE" sz="2000" dirty="0"/>
              <a:t>Klargjøre de ulike offentlige aktørenes roller, ansvarliggjøre aktørene</a:t>
            </a:r>
          </a:p>
          <a:p>
            <a:pPr eaLnBrk="1" hangingPunct="1"/>
            <a:r>
              <a:rPr lang="nb-NO" altLang="sv-SE" sz="2000" dirty="0" err="1"/>
              <a:t>Målrette</a:t>
            </a:r>
            <a:r>
              <a:rPr lang="nb-NO" altLang="sv-SE" sz="2000" dirty="0"/>
              <a:t> tiltakene og virkemidlene</a:t>
            </a:r>
          </a:p>
          <a:p>
            <a:pPr eaLnBrk="1" hangingPunct="1"/>
            <a:r>
              <a:rPr lang="nb-NO" altLang="sv-SE" sz="2000" dirty="0"/>
              <a:t>Mange tiltak uten konkrete mål og prioriteringer </a:t>
            </a:r>
          </a:p>
          <a:p>
            <a:pPr lvl="1"/>
            <a:r>
              <a:rPr lang="nb-NO" altLang="sv-SE" sz="2000" dirty="0"/>
              <a:t>tilfeldig oppfølgingen regionalt og lokalt </a:t>
            </a:r>
          </a:p>
          <a:p>
            <a:pPr eaLnBrk="1" hangingPunct="1"/>
            <a:r>
              <a:rPr lang="nb-NO" altLang="sv-SE" sz="2000" dirty="0"/>
              <a:t>Overordnede føringer ikke er innfridd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20485" y="4501158"/>
            <a:ext cx="540404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sv-SE" sz="900" dirty="0">
                <a:hlinkClick r:id="rId3"/>
              </a:rPr>
              <a:t>(http://vista-analyse.no/</a:t>
            </a:r>
            <a:r>
              <a:rPr lang="nb-NO" altLang="sv-SE" sz="900" dirty="0" err="1">
                <a:hlinkClick r:id="rId3"/>
              </a:rPr>
              <a:t>themes</a:t>
            </a:r>
            <a:r>
              <a:rPr lang="nb-NO" altLang="sv-SE" sz="900" dirty="0">
                <a:hlinkClick r:id="rId3"/>
              </a:rPr>
              <a:t>/</a:t>
            </a:r>
            <a:r>
              <a:rPr lang="nb-NO" altLang="sv-SE" sz="900" dirty="0" err="1">
                <a:hlinkClick r:id="rId3"/>
              </a:rPr>
              <a:t>site_themes</a:t>
            </a:r>
            <a:r>
              <a:rPr lang="nb-NO" altLang="sv-SE" sz="900" dirty="0">
                <a:hlinkClick r:id="rId3"/>
              </a:rPr>
              <a:t>/vista/images/</a:t>
            </a:r>
            <a:r>
              <a:rPr lang="nb-NO" altLang="sv-SE" sz="900" dirty="0" err="1">
                <a:hlinkClick r:id="rId3"/>
              </a:rPr>
              <a:t>uploads</a:t>
            </a:r>
            <a:r>
              <a:rPr lang="nb-NO" altLang="sv-SE" sz="900" dirty="0">
                <a:hlinkClick r:id="rId3"/>
              </a:rPr>
              <a:t>/Samspill_uten_retni_251699a1.pdf</a:t>
            </a:r>
            <a:r>
              <a:rPr lang="nb-NO" altLang="sv-SE" sz="9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6609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49B483-724A-46D9-89B8-E569FE3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 plan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AC9E7-0F66-42F9-A7DA-53F1A16A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1018A7-1F09-4A1E-AB98-A465BB9F05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784B16-4E73-4C4F-ACE5-87621DD1C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Ole Trygve Stigen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EBE99B-5B78-4962-923F-B60F9F2B4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28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FC4693-54EF-456D-A691-C896FE20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74401"/>
            <a:ext cx="2323061" cy="32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6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531761"/>
            <a:ext cx="8208000" cy="586955"/>
          </a:xfrm>
        </p:spPr>
        <p:txBody>
          <a:bodyPr/>
          <a:lstStyle/>
          <a:p>
            <a:r>
              <a:rPr lang="nb-NO" altLang="sv-SE" sz="3200" dirty="0"/>
              <a:t>Noen nyere nasjonale handlingsplaner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sv-SE" altLang="sv-SE" dirty="0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9929"/>
            <a:ext cx="2602186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99" y="1275160"/>
            <a:ext cx="2548905" cy="333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501" y="1275160"/>
            <a:ext cx="8664575" cy="3248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2985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950" y="2019300"/>
            <a:ext cx="2052638" cy="95845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Harmful use of alcohol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10 %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84989" y="2032397"/>
            <a:ext cx="2054225" cy="95726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Salt/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sodium intake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30 %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39976" y="2032397"/>
            <a:ext cx="2055813" cy="95726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Tobacco use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30 %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6289" y="2049547"/>
            <a:ext cx="2055812" cy="95845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Physical inactivity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10 %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1" y="1059657"/>
            <a:ext cx="8970963" cy="63103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Premature mortality from NCDs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25% reduction</a:t>
            </a:r>
          </a:p>
        </p:txBody>
      </p:sp>
      <p:sp>
        <p:nvSpPr>
          <p:cNvPr id="69640" name="Text Box 22"/>
          <p:cNvSpPr txBox="1">
            <a:spLocks noChangeArrowheads="1"/>
          </p:cNvSpPr>
          <p:nvPr/>
        </p:nvSpPr>
        <p:spPr bwMode="auto">
          <a:xfrm>
            <a:off x="76201" y="195262"/>
            <a:ext cx="9110663" cy="399996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4" rIns="91328" bIns="45664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nb-NO" sz="2000" b="1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  <a:cs typeface="Arial" charset="0"/>
              </a:rPr>
              <a:t>9 voluntary global targets agreed upon </a:t>
            </a:r>
            <a:r>
              <a:rPr lang="en-US" altLang="nb-NO" sz="2000" b="1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  <a:cs typeface="Arial" charset="0"/>
              </a:rPr>
              <a:t>for the prevention and control of NCDs</a:t>
            </a:r>
          </a:p>
        </p:txBody>
      </p:sp>
      <p:sp>
        <p:nvSpPr>
          <p:cNvPr id="22" name="Rounded Rectangle 2"/>
          <p:cNvSpPr/>
          <p:nvPr/>
        </p:nvSpPr>
        <p:spPr>
          <a:xfrm>
            <a:off x="6896101" y="3242073"/>
            <a:ext cx="2054225" cy="95845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Medicines and technologies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80 %</a:t>
            </a:r>
          </a:p>
        </p:txBody>
      </p:sp>
      <p:sp>
        <p:nvSpPr>
          <p:cNvPr id="23" name="Rounded Rectangle 2"/>
          <p:cNvSpPr/>
          <p:nvPr/>
        </p:nvSpPr>
        <p:spPr>
          <a:xfrm>
            <a:off x="76200" y="3205162"/>
            <a:ext cx="2054225" cy="95845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Raised blood pressure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25 %</a:t>
            </a:r>
          </a:p>
        </p:txBody>
      </p:sp>
      <p:sp>
        <p:nvSpPr>
          <p:cNvPr id="25" name="Rounded Rectangle 2"/>
          <p:cNvSpPr/>
          <p:nvPr/>
        </p:nvSpPr>
        <p:spPr>
          <a:xfrm>
            <a:off x="2320925" y="3205162"/>
            <a:ext cx="2052638" cy="95845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Diabetes/ obesity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0 %</a:t>
            </a:r>
          </a:p>
        </p:txBody>
      </p:sp>
      <p:sp>
        <p:nvSpPr>
          <p:cNvPr id="26" name="Rounded Rectangle 2"/>
          <p:cNvSpPr/>
          <p:nvPr/>
        </p:nvSpPr>
        <p:spPr>
          <a:xfrm>
            <a:off x="4586289" y="3242073"/>
            <a:ext cx="2054225" cy="95845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Drug therapy and counseling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50 %</a:t>
            </a:r>
          </a:p>
        </p:txBody>
      </p:sp>
    </p:spTree>
    <p:extLst>
      <p:ext uri="{BB962C8B-B14F-4D97-AF65-F5344CB8AC3E}">
        <p14:creationId xmlns:p14="http://schemas.microsoft.com/office/powerpoint/2010/main" val="160908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62B313-B727-401A-BB35-5C682B08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Pågående 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D85D46-3972-44F0-AE01-FD4C6955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Global strategi for økt fysisk aktivitet</a:t>
            </a:r>
          </a:p>
          <a:p>
            <a:r>
              <a:rPr lang="nb-NO" dirty="0"/>
              <a:t>Stortingsmelding, reformen </a:t>
            </a:r>
            <a:r>
              <a:rPr lang="nb-NO" i="1" dirty="0"/>
              <a:t>Leve hele livet</a:t>
            </a:r>
            <a:r>
              <a:rPr lang="nb-NO" dirty="0"/>
              <a:t>, våren 2018</a:t>
            </a:r>
          </a:p>
          <a:p>
            <a:r>
              <a:rPr lang="nb-NO" dirty="0"/>
              <a:t>Nasjonal handlingsplan friluftsliv</a:t>
            </a:r>
          </a:p>
          <a:p>
            <a:r>
              <a:rPr lang="nb-NO" dirty="0"/>
              <a:t>Ny NCD strategi</a:t>
            </a:r>
          </a:p>
          <a:p>
            <a:r>
              <a:rPr lang="nb-NO" dirty="0"/>
              <a:t>Ny folkehelsemelding, våren 2019</a:t>
            </a:r>
          </a:p>
          <a:p>
            <a:r>
              <a:rPr lang="nb-NO" dirty="0"/>
              <a:t>Handlingsplan for økt fysisk aktivitet 2019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FA8BA-FB39-4759-99D0-5BD2C5D66F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304CD21-8638-4BC8-A302-02A5AE6E2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26C0F8-842B-4973-AAEA-24DFEFBBC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93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31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8000" y="1274401"/>
            <a:ext cx="8208000" cy="3394472"/>
          </a:xfrm>
        </p:spPr>
        <p:txBody>
          <a:bodyPr/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Bakgrunn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Anbefalinger og fysisk aktivitetsnivå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Aktuelt arbeid og noen parallelle prosesser</a:t>
            </a:r>
          </a:p>
          <a:p>
            <a:r>
              <a:rPr lang="nb-NO" dirty="0"/>
              <a:t>Gruppearbeid</a:t>
            </a:r>
          </a:p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661374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767675-E1EE-4ABE-A526-0982A51A3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Målsetting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68A225-F336-4683-906B-EDA683E7A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Medvirkning og få innspill til handlingsplanen fra regioner og kommuner </a:t>
            </a:r>
          </a:p>
          <a:p>
            <a:pPr lvl="1"/>
            <a:r>
              <a:rPr lang="nb-NO" sz="2400" dirty="0"/>
              <a:t>Innspill til tverrsektoriell mobilisering og organisering for økt fysisk aktivitet i en kommune</a:t>
            </a:r>
          </a:p>
          <a:p>
            <a:pPr lvl="1"/>
            <a:r>
              <a:rPr lang="nb-NO" sz="2400" dirty="0"/>
              <a:t>Beskrive utfordringer knyttet til fysisk inaktivitet i fylker og kommuner i dag, og forslag til løsninger på hvordan flere kan bli fysisk aktive, f.eks. komme med forslag til vellykkede tiltak </a:t>
            </a:r>
          </a:p>
          <a:p>
            <a:pPr lvl="1"/>
            <a:r>
              <a:rPr lang="nb-NO" sz="2400" dirty="0"/>
              <a:t>Finne eksempler på gode løsninger</a:t>
            </a:r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6CA9BD-B17D-40F7-92E1-02746185E3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14538C-E173-4AFE-A40C-46C8779CA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3CC4C9-CCC0-468E-98BC-AFFD4A757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4872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9A9B02-8374-401B-8B1B-521AE8DD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F148F1-2CB4-4BB5-B070-C9A5B68B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Del 1 Lokal mobilisering </a:t>
            </a:r>
            <a:endParaRPr lang="nb-NO" dirty="0"/>
          </a:p>
          <a:p>
            <a:pPr lvl="0"/>
            <a:r>
              <a:rPr lang="nb-NO" dirty="0"/>
              <a:t>Innspill angående utfordringsbildet for å skape lokale aktivitetsvennlige samfunn</a:t>
            </a:r>
          </a:p>
          <a:p>
            <a:pPr lvl="0"/>
            <a:r>
              <a:rPr lang="nb-NO" dirty="0"/>
              <a:t>Innspill til</a:t>
            </a:r>
            <a:r>
              <a:rPr lang="nb-NO" b="1" dirty="0"/>
              <a:t> </a:t>
            </a:r>
            <a:r>
              <a:rPr lang="nb-NO" dirty="0"/>
              <a:t>statlige virkemidler for å understøtte lokal aktivitet</a:t>
            </a:r>
          </a:p>
          <a:p>
            <a:pPr lvl="0"/>
            <a:r>
              <a:rPr lang="nb-NO" dirty="0"/>
              <a:t>Innspill til</a:t>
            </a:r>
            <a:r>
              <a:rPr lang="nb-NO" b="1" dirty="0"/>
              <a:t> </a:t>
            </a:r>
            <a:r>
              <a:rPr lang="nb-NO" dirty="0"/>
              <a:t>10-årig tverrsektoriell mobilisering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Del 2 Gode tiltak </a:t>
            </a:r>
            <a:endParaRPr lang="nb-NO" dirty="0"/>
          </a:p>
          <a:p>
            <a:pPr lvl="0"/>
            <a:r>
              <a:rPr lang="nb-NO" dirty="0"/>
              <a:t>Innspill til gode løsninger på </a:t>
            </a:r>
            <a:r>
              <a:rPr lang="nb-NO" u="sng" dirty="0"/>
              <a:t>befolkningsnivå</a:t>
            </a:r>
            <a:endParaRPr lang="nb-NO" dirty="0"/>
          </a:p>
          <a:p>
            <a:pPr lvl="0"/>
            <a:r>
              <a:rPr lang="nb-NO" dirty="0"/>
              <a:t>Innspill til gode løsninger for </a:t>
            </a:r>
            <a:r>
              <a:rPr lang="nb-NO" u="sng" dirty="0"/>
              <a:t>utsatte grupper</a:t>
            </a:r>
            <a:r>
              <a:rPr lang="nb-NO" dirty="0"/>
              <a:t> </a:t>
            </a:r>
          </a:p>
          <a:p>
            <a:pPr lvl="0"/>
            <a:r>
              <a:rPr lang="nb-NO" dirty="0"/>
              <a:t>Idéer for økt fysisk aktivitet i kommunen</a:t>
            </a:r>
          </a:p>
          <a:p>
            <a:pPr lvl="0"/>
            <a:r>
              <a:rPr lang="nb-NO" dirty="0"/>
              <a:t>Innspill til ett prioritert tiltak i handlingsplanen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Del 3 Mobilisering, anbefaling og kommentarer  </a:t>
            </a:r>
            <a:endParaRPr lang="nb-NO" dirty="0"/>
          </a:p>
          <a:p>
            <a:pPr lvl="0"/>
            <a:r>
              <a:rPr lang="nb-NO" dirty="0"/>
              <a:t>Mobilisering av beslutningstakere</a:t>
            </a:r>
          </a:p>
          <a:p>
            <a:pPr lvl="0"/>
            <a:r>
              <a:rPr lang="nb-NO" dirty="0"/>
              <a:t>Din anbefaling</a:t>
            </a:r>
          </a:p>
          <a:p>
            <a:pPr lvl="0"/>
            <a:r>
              <a:rPr lang="nb-NO" dirty="0"/>
              <a:t>Andre innspill og kommentarer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81E211-5640-4C74-B8CD-36DB6B8CD1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ED372E-0DD7-4B39-B0E8-C14D5D3CF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D83379-A7F5-4D7C-A56A-F2D1464A7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2416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DFE4A-2CC8-469D-B90E-34347125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31761"/>
            <a:ext cx="8208000" cy="586955"/>
          </a:xfrm>
        </p:spPr>
        <p:txBody>
          <a:bodyPr/>
          <a:lstStyle/>
          <a:p>
            <a:r>
              <a:rPr lang="nb-NO" sz="3200" b="1" dirty="0"/>
              <a:t>Del 1 Lokal mobilisering 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DB88A8-1A7E-4052-A329-82BF10039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b-NO" sz="1500" i="1" dirty="0"/>
              <a:t>Innspill angående utfordringsbildet for å skape lokale aktivitetsvennlige samfunn</a:t>
            </a:r>
            <a:endParaRPr lang="nb-NO" sz="1500" dirty="0"/>
          </a:p>
          <a:p>
            <a:r>
              <a:rPr lang="nb-NO" sz="1500" b="1" dirty="0"/>
              <a:t>Hva ser dere som de største utfordringene for å skape aktivitetsvennlige lokal samfunn?</a:t>
            </a:r>
            <a:endParaRPr lang="nb-NO" sz="1500" dirty="0"/>
          </a:p>
          <a:p>
            <a:pPr marL="0" indent="0">
              <a:buNone/>
            </a:pPr>
            <a:endParaRPr lang="nb-NO" sz="1500" dirty="0"/>
          </a:p>
          <a:p>
            <a:pPr marL="0" lvl="0" indent="0">
              <a:buNone/>
            </a:pPr>
            <a:r>
              <a:rPr lang="nb-NO" sz="1500" i="1" dirty="0"/>
              <a:t>Innspill til</a:t>
            </a:r>
            <a:r>
              <a:rPr lang="nb-NO" sz="1500" b="1" i="1" dirty="0"/>
              <a:t> </a:t>
            </a:r>
            <a:r>
              <a:rPr lang="nb-NO" sz="1500" i="1" dirty="0"/>
              <a:t>statlige virkemidler for å understøtte lokal aktivitet</a:t>
            </a:r>
            <a:endParaRPr lang="nb-NO" sz="1500" dirty="0"/>
          </a:p>
          <a:p>
            <a:r>
              <a:rPr lang="nb-NO" sz="1500" b="1" dirty="0"/>
              <a:t>Hvordan kan staten med sine virkemidler og tiltak understøtte arbeidet med å skape aktivitetsvennlige lokalsamfunn?</a:t>
            </a:r>
            <a:endParaRPr lang="nb-NO" sz="1500" dirty="0"/>
          </a:p>
          <a:p>
            <a:pPr marL="0" indent="0">
              <a:buNone/>
            </a:pPr>
            <a:endParaRPr lang="nb-NO" sz="1500" dirty="0"/>
          </a:p>
          <a:p>
            <a:pPr marL="0" lvl="0" indent="0">
              <a:buNone/>
            </a:pPr>
            <a:r>
              <a:rPr lang="nb-NO" sz="1500" i="1" dirty="0"/>
              <a:t>Innspill til</a:t>
            </a:r>
            <a:r>
              <a:rPr lang="nb-NO" sz="1500" b="1" dirty="0"/>
              <a:t> </a:t>
            </a:r>
            <a:r>
              <a:rPr lang="nb-NO" sz="1500" i="1" dirty="0"/>
              <a:t>10-årig tverrsektoriell mobilisering</a:t>
            </a:r>
            <a:endParaRPr lang="nb-NO" sz="1500" dirty="0"/>
          </a:p>
          <a:p>
            <a:r>
              <a:rPr lang="nb-NO" sz="1500" b="1" i="1" dirty="0"/>
              <a:t>Med bakgrunn i folkehelseloven og det systematiske folkehelsearbeidet i kommunen (oversikt, planer, tiltak mm.).</a:t>
            </a:r>
            <a:r>
              <a:rPr lang="nb-NO" sz="1500" b="1" dirty="0"/>
              <a:t> Kan dere kort komme med forslag til hvordan en kommune kan legge til rette for et 10-årig tverrsektorielt arbeid for økt fysisk aktivitet? </a:t>
            </a:r>
            <a:endParaRPr lang="nb-NO" sz="1500" dirty="0"/>
          </a:p>
          <a:p>
            <a:pPr marL="0" indent="0">
              <a:buNone/>
            </a:pPr>
            <a:br>
              <a:rPr lang="nb-NO" b="1" dirty="0"/>
            </a:br>
            <a:r>
              <a:rPr lang="nb-NO" b="1" dirty="0"/>
              <a:t> 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C4436E-3105-485C-AAE6-DB2CC22B71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1B81FD-FE51-4E6A-B6D4-00D713D5E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F8A19F-776E-4282-8AB9-A58F5F61A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3429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4D4E5D-2C82-451E-88B6-65ECD9AF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31761"/>
            <a:ext cx="8208000" cy="586955"/>
          </a:xfrm>
        </p:spPr>
        <p:txBody>
          <a:bodyPr/>
          <a:lstStyle/>
          <a:p>
            <a:r>
              <a:rPr lang="nb-NO" sz="3200" b="1" dirty="0"/>
              <a:t>Del 2 Gode tiltak 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98AEF8-5318-4181-AF67-95C64CAF4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nb-NO" i="1" dirty="0"/>
              <a:t>Innspill til gode løsninger på </a:t>
            </a:r>
            <a:r>
              <a:rPr lang="nb-NO" i="1" u="sng" dirty="0"/>
              <a:t>befolkningsnivå</a:t>
            </a:r>
            <a:endParaRPr lang="nb-NO" dirty="0"/>
          </a:p>
          <a:p>
            <a:r>
              <a:rPr lang="nb-NO" b="1" dirty="0"/>
              <a:t>Beskriv eksempler på tiltak som dere har gode erfaringer med og som dere mener fører til varig økt fysisk aktivitet i </a:t>
            </a:r>
            <a:r>
              <a:rPr lang="nb-NO" b="1" u="sng" dirty="0"/>
              <a:t>befolkningen</a:t>
            </a:r>
            <a:r>
              <a:rPr lang="nb-NO" b="1" dirty="0"/>
              <a:t> i ditt lokalmiljø (</a:t>
            </a:r>
            <a:r>
              <a:rPr lang="nb-NO" b="1" i="1" dirty="0"/>
              <a:t> f.eks. transport, fritid, nærmiljø, arbeidsliv, utdanning, helse- og omsorg).</a:t>
            </a:r>
            <a:endParaRPr lang="nb-NO" dirty="0"/>
          </a:p>
          <a:p>
            <a:pPr marL="0" indent="0">
              <a:buNone/>
            </a:pPr>
            <a:r>
              <a:rPr lang="nb-NO" sz="1300" b="1" i="1" dirty="0"/>
              <a:t> </a:t>
            </a:r>
            <a:endParaRPr lang="nb-NO" sz="1300" b="1" dirty="0"/>
          </a:p>
          <a:p>
            <a:pPr marL="0" indent="0">
              <a:buNone/>
            </a:pPr>
            <a:r>
              <a:rPr lang="nb-NO" i="1" dirty="0"/>
              <a:t>Innspill til gode løsninger for </a:t>
            </a:r>
            <a:r>
              <a:rPr lang="nb-NO" i="1" u="sng" dirty="0"/>
              <a:t>utsatte grupper</a:t>
            </a:r>
            <a:r>
              <a:rPr lang="nb-NO" i="1" dirty="0"/>
              <a:t> </a:t>
            </a:r>
            <a:endParaRPr lang="nb-NO" dirty="0"/>
          </a:p>
          <a:p>
            <a:r>
              <a:rPr lang="nb-NO" b="1" dirty="0"/>
              <a:t>Beskriv eksempler på tiltak som dere har gode erfaringer med og som dere mener fører til varig økt fysisk aktivitet for </a:t>
            </a:r>
            <a:r>
              <a:rPr lang="nb-NO" b="1" u="sng" dirty="0"/>
              <a:t>utsatte grupper</a:t>
            </a:r>
            <a:r>
              <a:rPr lang="nb-NO" b="1" dirty="0"/>
              <a:t> i ditt lokalmiljø </a:t>
            </a:r>
            <a:r>
              <a:rPr lang="nb-NO" b="1" i="1" dirty="0"/>
              <a:t>(f.eks. arbeidsliv, utdanning, integrering, helse- og omsorgstjenesten, NAV, habilitering, barnevern etc.)</a:t>
            </a:r>
            <a:endParaRPr lang="nb-NO" dirty="0"/>
          </a:p>
          <a:p>
            <a:pPr marL="0" indent="0">
              <a:buNone/>
            </a:pPr>
            <a:endParaRPr lang="nb-NO" sz="1400" dirty="0"/>
          </a:p>
          <a:p>
            <a:pPr marL="0" lvl="0" indent="0">
              <a:buNone/>
            </a:pPr>
            <a:r>
              <a:rPr lang="nb-NO" i="1" dirty="0"/>
              <a:t>Idéer for økt fysisk aktivitet i kommunen</a:t>
            </a:r>
            <a:endParaRPr lang="nb-NO" dirty="0"/>
          </a:p>
          <a:p>
            <a:r>
              <a:rPr lang="nb-NO" b="1" dirty="0"/>
              <a:t>Foreslå idéer som kan styrker lokal mobilisering for økt fysisk aktivitet i et tiårsperspektiv. Tenk gjerne nyskapende og innovativt.</a:t>
            </a:r>
            <a:endParaRPr lang="nb-NO" dirty="0"/>
          </a:p>
          <a:p>
            <a:pPr marL="0" indent="0">
              <a:buNone/>
            </a:pPr>
            <a:endParaRPr lang="nb-NO" sz="1400" dirty="0"/>
          </a:p>
          <a:p>
            <a:pPr marL="0" lvl="0" indent="0">
              <a:buNone/>
            </a:pPr>
            <a:r>
              <a:rPr lang="nb-NO" i="1" dirty="0"/>
              <a:t>Innspill til ett prioritert tiltak i handlingsplanen</a:t>
            </a:r>
            <a:endParaRPr lang="nb-NO" dirty="0"/>
          </a:p>
          <a:p>
            <a:r>
              <a:rPr lang="nb-NO" b="1" dirty="0"/>
              <a:t>Dersom den nasjonale handlingsplanen skulle inneholde ett anbefalt tiltak for fysisk aktivitet sett fra ditt ståsted, hva skulle det da stå i handlingsplanen?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44B4A1-B497-45B7-8FFC-97ED97CE7F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6088FC-A049-407B-8002-2965888C1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7806B5-1CC6-472D-80E8-4E35ADC71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3131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AD1A3-F933-4010-B41D-F5DA1A1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62539"/>
            <a:ext cx="8208000" cy="556177"/>
          </a:xfrm>
        </p:spPr>
        <p:txBody>
          <a:bodyPr/>
          <a:lstStyle/>
          <a:p>
            <a:r>
              <a:rPr lang="nb-NO" sz="3000" b="1" dirty="0"/>
              <a:t>Del 3 Mobilisering, anbefaling og kommentarer (1)  </a:t>
            </a:r>
            <a:endParaRPr lang="nb-NO" sz="3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6BD21-84F9-4F17-9B31-171FAA98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/>
              <a:t>Mobilisering av beslutningstakere</a:t>
            </a:r>
            <a:endParaRPr lang="nb-NO" sz="2800" dirty="0"/>
          </a:p>
          <a:p>
            <a:r>
              <a:rPr lang="nb-NO" sz="2800" b="1" dirty="0"/>
              <a:t>Hvordan mobilisere lokale beslutningstakere og politikere angående tilrettelegging for økt fysisk aktivitet?</a:t>
            </a:r>
            <a:endParaRPr lang="nb-NO" sz="2800" dirty="0"/>
          </a:p>
          <a:p>
            <a:pPr marL="0" indent="0">
              <a:buNone/>
            </a:pPr>
            <a:endParaRPr lang="nb-NO" sz="1400" b="1" i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8C7D2E-147D-4063-9D40-79CE2F4261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4B9650-6A22-478A-A2E0-A45B80E3B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814456-120C-4C9A-8F80-FBB87B20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7912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AD1A3-F933-4010-B41D-F5DA1A1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562539"/>
            <a:ext cx="8208000" cy="556177"/>
          </a:xfrm>
        </p:spPr>
        <p:txBody>
          <a:bodyPr/>
          <a:lstStyle/>
          <a:p>
            <a:r>
              <a:rPr lang="nb-NO" sz="3000" b="1" dirty="0"/>
              <a:t>Del 3 Mobilisering, anbefaling og kommentarer (2) </a:t>
            </a:r>
            <a:endParaRPr lang="nb-NO" sz="3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76BD21-84F9-4F17-9B31-171FAA98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/>
              <a:t>Din anbefaling</a:t>
            </a:r>
            <a:endParaRPr lang="nb-NO" sz="2800" dirty="0"/>
          </a:p>
          <a:p>
            <a:r>
              <a:rPr lang="nb-NO" sz="2800" b="1" dirty="0"/>
              <a:t>Hva er ditt viktigeste budskap til nasjonale myndigheter i arbeidet med å utvikle en nasjonal handlingsplan? </a:t>
            </a:r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8C7D2E-147D-4063-9D40-79CE2F4261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4B9650-6A22-478A-A2E0-A45B80E3B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814456-120C-4C9A-8F80-FBB87B20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5293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38</a:t>
            </a:fld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8000" y="1274401"/>
            <a:ext cx="8208000" cy="3394472"/>
          </a:xfrm>
        </p:spPr>
        <p:txBody>
          <a:bodyPr/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Bakgrunn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Anbefalinger og fysisk aktivitetsnivå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Aktuelt arbeid og noen parallelle prosesser</a:t>
            </a:r>
          </a:p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Gruppearbeid</a:t>
            </a:r>
          </a:p>
          <a:p>
            <a:r>
              <a:rPr lang="nb-NO" dirty="0"/>
              <a:t>Veien videre</a:t>
            </a:r>
          </a:p>
        </p:txBody>
      </p:sp>
    </p:spTree>
    <p:extLst>
      <p:ext uri="{BB962C8B-B14F-4D97-AF65-F5344CB8AC3E}">
        <p14:creationId xmlns:p14="http://schemas.microsoft.com/office/powerpoint/2010/main" val="780692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A3FD8-1A3D-4E24-95C7-A713FD7C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prosess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D987AB-60F5-4F2A-B4FA-58D565713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Besvare spørsmål den nærmeste uken etter møtet </a:t>
            </a:r>
          </a:p>
          <a:p>
            <a:pPr lvl="1"/>
            <a:r>
              <a:rPr lang="nb-NO" sz="1900" dirty="0">
                <a:hlinkClick r:id="rId2"/>
              </a:rPr>
              <a:t>https://response.questback.com/sosialoghelsedirektoratet/uoqztxxfmh</a:t>
            </a:r>
            <a:r>
              <a:rPr lang="nb-NO" sz="1900" dirty="0"/>
              <a:t> </a:t>
            </a:r>
          </a:p>
          <a:p>
            <a:r>
              <a:rPr lang="nb-NO" dirty="0"/>
              <a:t>Send andre innspill under våren, innen 25 mai. </a:t>
            </a:r>
          </a:p>
          <a:p>
            <a:pPr lvl="2"/>
            <a:r>
              <a:rPr lang="nb-NO" sz="1400" dirty="0">
                <a:hlinkClick r:id="rId3"/>
              </a:rPr>
              <a:t>Rolf.Hansen@helsedir.no</a:t>
            </a:r>
            <a:r>
              <a:rPr lang="nb-NO" sz="1400" dirty="0"/>
              <a:t> </a:t>
            </a:r>
          </a:p>
          <a:p>
            <a:pPr lvl="2"/>
            <a:r>
              <a:rPr lang="nb-NO" sz="1400" dirty="0">
                <a:hlinkClick r:id="rId4"/>
              </a:rPr>
              <a:t>Olov.Belander@helsedir.no</a:t>
            </a:r>
            <a:r>
              <a:rPr lang="nb-NO" sz="1400" dirty="0"/>
              <a:t> </a:t>
            </a:r>
          </a:p>
          <a:p>
            <a:r>
              <a:rPr lang="nb-NO" dirty="0"/>
              <a:t>Gjennomføre tilsvarende møter i flere fylker våren 2018</a:t>
            </a:r>
          </a:p>
          <a:p>
            <a:r>
              <a:rPr lang="nb-NO" dirty="0"/>
              <a:t>Helsedirektoratet sender innspill til Helse- og omsorgsdepartementet i juni</a:t>
            </a:r>
          </a:p>
          <a:p>
            <a:r>
              <a:rPr lang="nb-NO" dirty="0"/>
              <a:t>Handlingsplan lanseres i 2019</a:t>
            </a:r>
          </a:p>
          <a:p>
            <a:pPr marL="457188" lvl="1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4687B-C162-4F84-95B1-142FBA7CA5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E0B7A72-B108-4039-AD67-B573425B0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AEE8C3-D4A7-455F-A3CA-934E53DD7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39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307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470203"/>
            <a:ext cx="8208000" cy="648512"/>
          </a:xfrm>
        </p:spPr>
        <p:txBody>
          <a:bodyPr/>
          <a:lstStyle/>
          <a:p>
            <a:r>
              <a:rPr lang="nb-NO" sz="3600" b="1" dirty="0"/>
              <a:t>Velferdsgevinst ved fysisk aktivitet</a:t>
            </a:r>
            <a:endParaRPr lang="sv-SE" sz="3600" b="1" dirty="0"/>
          </a:p>
        </p:txBody>
      </p:sp>
      <p:sp>
        <p:nvSpPr>
          <p:cNvPr id="5" name="Rektangel 4"/>
          <p:cNvSpPr/>
          <p:nvPr/>
        </p:nvSpPr>
        <p:spPr>
          <a:xfrm>
            <a:off x="6554600" y="4515966"/>
            <a:ext cx="2625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</a:t>
            </a:r>
            <a:r>
              <a:rPr lang="nb-NO" sz="1200" dirty="0">
                <a:hlinkClick r:id="rId3"/>
              </a:rPr>
              <a:t>Helsedirektoratet 2014</a:t>
            </a:r>
            <a:r>
              <a:rPr lang="nb-NO" sz="1200" dirty="0"/>
              <a:t>, IS-2167, s. 39)</a:t>
            </a:r>
            <a:endParaRPr lang="sv-SE" sz="120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0" y="1193502"/>
            <a:ext cx="8229600" cy="298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600" dirty="0"/>
              <a:t>Tabell. Velferdsgevinst ved økt fysisk aktivitet i ulike aldersgrupper. Kvalitetsjusterte leveår (QALY)</a:t>
            </a:r>
            <a:endParaRPr lang="sv-SE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91630"/>
            <a:ext cx="8401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4427984" y="1995686"/>
            <a:ext cx="1224136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e 6"/>
          <p:cNvSpPr/>
          <p:nvPr/>
        </p:nvSpPr>
        <p:spPr>
          <a:xfrm>
            <a:off x="4708014" y="3273828"/>
            <a:ext cx="728082" cy="257175"/>
          </a:xfrm>
          <a:prstGeom prst="ellipse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4067944" y="1761660"/>
            <a:ext cx="1944216" cy="216024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29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Velferdsgevinst befolkningsnivå</a:t>
            </a:r>
            <a:endParaRPr lang="sv-SE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E3BE67-5063-4F18-937F-5211CBE29090}" type="datetime1">
              <a:rPr lang="nb-NO" smtClean="0"/>
              <a:t>18.apr 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1203598"/>
            <a:ext cx="505008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6554600" y="4515966"/>
            <a:ext cx="2625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</a:t>
            </a:r>
            <a:r>
              <a:rPr lang="nb-NO" sz="1200" dirty="0">
                <a:hlinkClick r:id="rId3"/>
              </a:rPr>
              <a:t>Helsedirektoratet 2014</a:t>
            </a:r>
            <a:r>
              <a:rPr lang="nb-NO" sz="1200" dirty="0"/>
              <a:t>, IS-2167, s. 42)</a:t>
            </a:r>
            <a:endParaRPr lang="sv-SE" sz="1200" dirty="0"/>
          </a:p>
        </p:txBody>
      </p:sp>
      <p:sp>
        <p:nvSpPr>
          <p:cNvPr id="7" name="Rektangel 6"/>
          <p:cNvSpPr/>
          <p:nvPr/>
        </p:nvSpPr>
        <p:spPr>
          <a:xfrm>
            <a:off x="5940152" y="4515966"/>
            <a:ext cx="614448" cy="138499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89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617734"/>
          </a:xfrm>
        </p:spPr>
        <p:txBody>
          <a:bodyPr/>
          <a:lstStyle/>
          <a:p>
            <a:r>
              <a:rPr lang="nb-NO" b="1" dirty="0"/>
              <a:t>Velferdsgevinst </a:t>
            </a:r>
            <a:endParaRPr lang="sv-S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5039"/>
            <a:ext cx="7389490" cy="337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97836" y="4526999"/>
            <a:ext cx="29826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(KLM Meld.st 18 (2015-2016) Friluftsliv, s.15)</a:t>
            </a:r>
            <a:endParaRPr lang="sv-SE" sz="1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979714" y="4083918"/>
            <a:ext cx="1647955" cy="144000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915820" y="3975913"/>
            <a:ext cx="428448" cy="180000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156176" y="3365205"/>
            <a:ext cx="1700858" cy="191425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875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FB0482-889C-4DE1-A558-A3664D4E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Vedtak på Stortinget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76EAAD-00E9-4438-829A-9C16F1060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000" dirty="0"/>
              <a:t>Anmodningsvedtak, nr. 1001 (2016-2017), ble truffet ved behandling av Dokument 8:113 (2016-2017), jf. </a:t>
            </a:r>
            <a:r>
              <a:rPr lang="nb-NO" sz="2000" dirty="0" err="1"/>
              <a:t>Innst</a:t>
            </a:r>
            <a:r>
              <a:rPr lang="nb-NO" sz="2000" dirty="0"/>
              <a:t>. 461 S (2016-2017):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Vedtak 1001</a:t>
            </a:r>
          </a:p>
          <a:p>
            <a:pPr marL="0" indent="0">
              <a:buNone/>
            </a:pPr>
            <a:r>
              <a:rPr lang="nb-NO" sz="2000" dirty="0"/>
              <a:t>"Stortinget ber regjeringen fremme en ny handlingsplan for fysisk aktivitet med konkrete tiltak på flere samfunnsområder og arenaer, som barnehage, skole, arbeidsplass, eldreomsorg, transport, nærmiljø og fritid. Partene i arbeidslivet må trekkes aktivt med i arbeidet. Det samme må Norges idrettsforbund og friluftslivets organisasjoner. Stortinget må på egnet måte holdes orientert om arbeidet.«</a:t>
            </a:r>
            <a:br>
              <a:rPr lang="nb-NO" sz="2000" dirty="0"/>
            </a:br>
            <a:endParaRPr lang="nb-NO" sz="2000" dirty="0"/>
          </a:p>
          <a:p>
            <a:pPr marL="0" indent="0" algn="r">
              <a:buNone/>
            </a:pPr>
            <a:r>
              <a:rPr lang="nb-NO" sz="1200" dirty="0">
                <a:hlinkClick r:id="rId2"/>
              </a:rPr>
              <a:t>https://www.stortinget.no/no/Saker-og-publikasjoner/Vedtak/Vedtak/Sak/?p=68714</a:t>
            </a:r>
            <a:r>
              <a:rPr lang="nb-NO" sz="1200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C951FA-DB11-41EA-9352-FE68F8520D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8EE322-9834-4355-BA8D-99E00E7E4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FF3FC5-E570-44F8-A5A4-8F6BFDD66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16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6DA78-4098-4AB4-A7F0-494F0E73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B130AF-1625-4BAD-8DCB-771F3A63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Tverrdepartemental handlingsplan</a:t>
            </a:r>
          </a:p>
          <a:p>
            <a:pPr lvl="1"/>
            <a:r>
              <a:rPr lang="nb-NO" dirty="0"/>
              <a:t>ASD, BLD, FD, JD, KD, KUD, KLD, LMD, KMD, NFD, SD og HOD</a:t>
            </a:r>
          </a:p>
          <a:p>
            <a:pPr lvl="1"/>
            <a:r>
              <a:rPr lang="nb-NO" dirty="0"/>
              <a:t>10-årigt perspektiv frem til 2030</a:t>
            </a:r>
          </a:p>
          <a:p>
            <a:r>
              <a:rPr lang="nb-NO" dirty="0"/>
              <a:t>Departementenes arbeid koordineres av Helse- og omsorgsdepartementet</a:t>
            </a:r>
          </a:p>
          <a:p>
            <a:r>
              <a:rPr lang="nb-NO" dirty="0"/>
              <a:t>Helsedirektoratet gir innspill til Helse- og omsorgsdepartementet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0CE5BB-DC50-4BA6-A7E5-30ACE50C11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C6707F-C693-4D70-97CB-0D272B905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B0E2B8-CE22-4331-A811-2C2CD5C9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388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DFB4C9-21B3-466F-ADEA-7E1884C3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Fylkesregionale innspillmøter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D0C441-2090-4669-99F1-FD5898EBA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Oslo, 7. mars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Hordaland, 22. mars</a:t>
            </a:r>
          </a:p>
          <a:p>
            <a:r>
              <a:rPr lang="nb-NO" dirty="0"/>
              <a:t>Agder, 18. april</a:t>
            </a:r>
          </a:p>
          <a:p>
            <a:r>
              <a:rPr lang="nb-NO" dirty="0"/>
              <a:t>Hedmark/Oppland, 20. april</a:t>
            </a:r>
          </a:p>
          <a:p>
            <a:r>
              <a:rPr lang="nb-NO" dirty="0"/>
              <a:t>Telemark, 15. mai</a:t>
            </a:r>
          </a:p>
          <a:p>
            <a:r>
              <a:rPr lang="nb-NO" dirty="0"/>
              <a:t>Akershus, 30. mai</a:t>
            </a:r>
          </a:p>
          <a:p>
            <a:r>
              <a:rPr lang="nb-NO" dirty="0"/>
              <a:t>Sogn og Fjordane, 7. juni</a:t>
            </a:r>
          </a:p>
          <a:p>
            <a:r>
              <a:rPr lang="nb-NO" dirty="0"/>
              <a:t>Nordland, 13. </a:t>
            </a:r>
            <a:r>
              <a:rPr lang="nb-NO" dirty="0" err="1"/>
              <a:t>sept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0D7794-733D-4352-822E-AEE3068B31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/>
              <a:t>07.09.2016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7DDC5C6-6DDD-4375-AFD7-CB13B53A0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DAF2F6-9797-460A-9783-B40D55E9C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6238919"/>
      </p:ext>
    </p:extLst>
  </p:cSld>
  <p:clrMapOvr>
    <a:masterClrMapping/>
  </p:clrMapOvr>
</p:sld>
</file>

<file path=ppt/theme/theme1.xml><?xml version="1.0" encoding="utf-8"?>
<a:theme xmlns:a="http://schemas.openxmlformats.org/drawingml/2006/main" name="PPT_16_9_NO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D-pptmal_16-9_Norsk">
  <a:themeElements>
    <a:clrScheme name="DSS - HOD">
      <a:dk1>
        <a:sysClr val="windowText" lastClr="000000"/>
      </a:dk1>
      <a:lt1>
        <a:sysClr val="window" lastClr="FFFFFF"/>
      </a:lt1>
      <a:dk2>
        <a:srgbClr val="B5BF00"/>
      </a:dk2>
      <a:lt2>
        <a:srgbClr val="EAE8E5"/>
      </a:lt2>
      <a:accent1>
        <a:srgbClr val="B5BF00"/>
      </a:accent1>
      <a:accent2>
        <a:srgbClr val="ECE8B2"/>
      </a:accent2>
      <a:accent3>
        <a:srgbClr val="FF6F20"/>
      </a:accent3>
      <a:accent4>
        <a:srgbClr val="E70033"/>
      </a:accent4>
      <a:accent5>
        <a:srgbClr val="C42695"/>
      </a:accent5>
      <a:accent6>
        <a:srgbClr val="8DB9E5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D-pptmal_16-9_Norsk.potx" id="{C1EA6338-8929-4B33-8783-F608F7C9558B}" vid="{7740DC72-F584-4E0E-8C5B-E1FA228A93AC}"/>
    </a:ext>
  </a:extLst>
</a:theme>
</file>

<file path=ppt/theme/theme3.xml><?xml version="1.0" encoding="utf-8"?>
<a:theme xmlns:a="http://schemas.openxmlformats.org/drawingml/2006/main" name="1_HOD-pptmal_16-9_Norsk">
  <a:themeElements>
    <a:clrScheme name="DSS - HOD">
      <a:dk1>
        <a:sysClr val="windowText" lastClr="000000"/>
      </a:dk1>
      <a:lt1>
        <a:sysClr val="window" lastClr="FFFFFF"/>
      </a:lt1>
      <a:dk2>
        <a:srgbClr val="B5BF00"/>
      </a:dk2>
      <a:lt2>
        <a:srgbClr val="EAE8E5"/>
      </a:lt2>
      <a:accent1>
        <a:srgbClr val="B5BF00"/>
      </a:accent1>
      <a:accent2>
        <a:srgbClr val="ECE8B2"/>
      </a:accent2>
      <a:accent3>
        <a:srgbClr val="FF6F20"/>
      </a:accent3>
      <a:accent4>
        <a:srgbClr val="E70033"/>
      </a:accent4>
      <a:accent5>
        <a:srgbClr val="C42695"/>
      </a:accent5>
      <a:accent6>
        <a:srgbClr val="8DB9E5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D-pptmal_16-9_Norsk.potx" id="{C1EA6338-8929-4B33-8783-F608F7C9558B}" vid="{7740DC72-F584-4E0E-8C5B-E1FA228A93AC}"/>
    </a:ext>
  </a:extLst>
</a:theme>
</file>

<file path=ppt/theme/theme4.xml><?xml version="1.0" encoding="utf-8"?>
<a:theme xmlns:a="http://schemas.openxmlformats.org/drawingml/2006/main" name="HOD_mal 2011">
  <a:themeElements>
    <a:clrScheme name="HOD fargepalett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B5BF00"/>
      </a:accent1>
      <a:accent2>
        <a:srgbClr val="C42695"/>
      </a:accent2>
      <a:accent3>
        <a:srgbClr val="8DB9E5"/>
      </a:accent3>
      <a:accent4>
        <a:srgbClr val="E16F20"/>
      </a:accent4>
      <a:accent5>
        <a:srgbClr val="766A63"/>
      </a:accent5>
      <a:accent6>
        <a:srgbClr val="E70033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lsedirektoratet apr 2013">
    <a:dk1>
      <a:sysClr val="windowText" lastClr="000000"/>
    </a:dk1>
    <a:lt1>
      <a:sysClr val="window" lastClr="FFFFFF"/>
    </a:lt1>
    <a:dk2>
      <a:srgbClr val="00546E"/>
    </a:dk2>
    <a:lt2>
      <a:srgbClr val="EEECE1"/>
    </a:lt2>
    <a:accent1>
      <a:srgbClr val="0093A7"/>
    </a:accent1>
    <a:accent2>
      <a:srgbClr val="43BCBA"/>
    </a:accent2>
    <a:accent3>
      <a:srgbClr val="92C431"/>
    </a:accent3>
    <a:accent4>
      <a:srgbClr val="FCD004"/>
    </a:accent4>
    <a:accent5>
      <a:srgbClr val="F19B07"/>
    </a:accent5>
    <a:accent6>
      <a:srgbClr val="E63C28"/>
    </a:accent6>
    <a:hlink>
      <a:srgbClr val="0000FF"/>
    </a:hlink>
    <a:folHlink>
      <a:srgbClr val="800080"/>
    </a:folHlink>
  </a:clrScheme>
  <a:fontScheme name="Helsedir.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PPT_16_9_NO</Template>
  <TotalTime>4612</TotalTime>
  <Words>1622</Words>
  <Application>Microsoft Office PowerPoint</Application>
  <PresentationFormat>Skjermfremvisning (16:9)</PresentationFormat>
  <Paragraphs>334</Paragraphs>
  <Slides>39</Slides>
  <Notes>17</Notes>
  <HiddenSlides>1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39</vt:i4>
      </vt:variant>
    </vt:vector>
  </HeadingPairs>
  <TitlesOfParts>
    <vt:vector size="51" baseType="lpstr">
      <vt:lpstr>ＭＳ Ｐゴシック</vt:lpstr>
      <vt:lpstr>Arial</vt:lpstr>
      <vt:lpstr>Calibri</vt:lpstr>
      <vt:lpstr>Tahoma</vt:lpstr>
      <vt:lpstr>Times</vt:lpstr>
      <vt:lpstr>Times New Roman</vt:lpstr>
      <vt:lpstr>Verdana</vt:lpstr>
      <vt:lpstr>Wingdings</vt:lpstr>
      <vt:lpstr>PPT_16_9_NO</vt:lpstr>
      <vt:lpstr>HOD-pptmal_16-9_Norsk</vt:lpstr>
      <vt:lpstr>1_HOD-pptmal_16-9_Norsk</vt:lpstr>
      <vt:lpstr>HOD_mal 2011</vt:lpstr>
      <vt:lpstr>Ny nasjonal handlingsplan for økt fysisk aktivitet Innspills møte Agder   Olov Belander, avdeling miljø og helse, 18. april 2018 olb@helsedir.no, 24 16 34 78</vt:lpstr>
      <vt:lpstr>PowerPoint-presentasjon</vt:lpstr>
      <vt:lpstr>PowerPoint-presentasjon</vt:lpstr>
      <vt:lpstr>Velferdsgevinst ved fysisk aktivitet</vt:lpstr>
      <vt:lpstr>Velferdsgevinst befolkningsnivå</vt:lpstr>
      <vt:lpstr>Velferdsgevinst </vt:lpstr>
      <vt:lpstr>Vedtak på Stortinget</vt:lpstr>
      <vt:lpstr>Organisering  </vt:lpstr>
      <vt:lpstr>Fylkesregionale innspillmøter</vt:lpstr>
      <vt:lpstr>PowerPoint-presentasjon</vt:lpstr>
      <vt:lpstr>PowerPoint-presentasjon</vt:lpstr>
      <vt:lpstr>Barn og unge som oppfyller anbefalingene</vt:lpstr>
      <vt:lpstr>Fysisk aktivitet barn og unge  - sosial ulikhet</vt:lpstr>
      <vt:lpstr>PowerPoint-presentasjon</vt:lpstr>
      <vt:lpstr> Pilotundersøkelsen om folkehelsen i Agderfylkene og Vestfold – utvalgte resultater </vt:lpstr>
      <vt:lpstr>Stor spredning i aktivitetsnivå</vt:lpstr>
      <vt:lpstr>Fysisk aktivitet og helse</vt:lpstr>
      <vt:lpstr>PowerPoint-presentasjon</vt:lpstr>
      <vt:lpstr>PowerPoint-presentasjon</vt:lpstr>
      <vt:lpstr>Hvor lite skal til? </vt:lpstr>
      <vt:lpstr>PowerPoint-presentasjon</vt:lpstr>
      <vt:lpstr>Folkehelseloven</vt:lpstr>
      <vt:lpstr>Tiltak og virkemidler - befolkningsnivå og høyrisikogrupper</vt:lpstr>
      <vt:lpstr>PowerPoint-presentasjon</vt:lpstr>
      <vt:lpstr>Innsatsområder i planen</vt:lpstr>
      <vt:lpstr>Planen har ført til</vt:lpstr>
      <vt:lpstr>Utviklings potensial</vt:lpstr>
      <vt:lpstr>Regional plan </vt:lpstr>
      <vt:lpstr>Noen nyere nasjonale handlingsplaner</vt:lpstr>
      <vt:lpstr>Pågående arbeid</vt:lpstr>
      <vt:lpstr>PowerPoint-presentasjon</vt:lpstr>
      <vt:lpstr>Målsetting</vt:lpstr>
      <vt:lpstr>Gruppearbeid</vt:lpstr>
      <vt:lpstr>Del 1 Lokal mobilisering </vt:lpstr>
      <vt:lpstr>Del 2 Gode tiltak </vt:lpstr>
      <vt:lpstr>Del 3 Mobilisering, anbefaling og kommentarer (1)  </vt:lpstr>
      <vt:lpstr>Del 3 Mobilisering, anbefaling og kommentarer (2) </vt:lpstr>
      <vt:lpstr>PowerPoint-presentasjon</vt:lpstr>
      <vt:lpstr>Videre prosess</vt:lpstr>
    </vt:vector>
  </TitlesOfParts>
  <Company>Helsedirektoratet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Ole Trygve Stigen</dc:creator>
  <cp:lastModifiedBy>Hervik, Solveig Pettersen</cp:lastModifiedBy>
  <cp:revision>194</cp:revision>
  <dcterms:created xsi:type="dcterms:W3CDTF">2016-02-17T06:30:55Z</dcterms:created>
  <dcterms:modified xsi:type="dcterms:W3CDTF">2018-04-18T07:23:59Z</dcterms:modified>
</cp:coreProperties>
</file>